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7" r:id="rId2"/>
    <p:sldId id="331" r:id="rId3"/>
    <p:sldId id="348" r:id="rId4"/>
    <p:sldId id="349" r:id="rId5"/>
    <p:sldId id="420" r:id="rId6"/>
    <p:sldId id="350" r:id="rId7"/>
    <p:sldId id="372" r:id="rId8"/>
    <p:sldId id="373" r:id="rId9"/>
    <p:sldId id="376" r:id="rId10"/>
    <p:sldId id="374" r:id="rId11"/>
    <p:sldId id="369" r:id="rId12"/>
    <p:sldId id="366" r:id="rId13"/>
    <p:sldId id="389" r:id="rId14"/>
    <p:sldId id="386" r:id="rId15"/>
    <p:sldId id="354" r:id="rId16"/>
    <p:sldId id="394" r:id="rId17"/>
    <p:sldId id="408" r:id="rId18"/>
    <p:sldId id="368" r:id="rId19"/>
    <p:sldId id="381" r:id="rId20"/>
    <p:sldId id="390" r:id="rId21"/>
    <p:sldId id="407" r:id="rId22"/>
    <p:sldId id="397" r:id="rId23"/>
    <p:sldId id="409" r:id="rId24"/>
    <p:sldId id="406" r:id="rId25"/>
    <p:sldId id="398" r:id="rId26"/>
    <p:sldId id="382" r:id="rId27"/>
    <p:sldId id="400" r:id="rId28"/>
    <p:sldId id="401" r:id="rId29"/>
    <p:sldId id="403" r:id="rId30"/>
    <p:sldId id="402" r:id="rId31"/>
    <p:sldId id="410" r:id="rId32"/>
    <p:sldId id="413" r:id="rId33"/>
    <p:sldId id="353" r:id="rId34"/>
    <p:sldId id="411" r:id="rId35"/>
    <p:sldId id="379" r:id="rId36"/>
    <p:sldId id="380" r:id="rId37"/>
    <p:sldId id="412" r:id="rId38"/>
    <p:sldId id="334" r:id="rId39"/>
    <p:sldId id="336" r:id="rId40"/>
    <p:sldId id="417" r:id="rId41"/>
    <p:sldId id="339" r:id="rId42"/>
    <p:sldId id="418" r:id="rId43"/>
    <p:sldId id="415" r:id="rId44"/>
    <p:sldId id="316" r:id="rId45"/>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8000"/>
    <a:srgbClr val="FF3399"/>
    <a:srgbClr val="A51B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8" autoAdjust="0"/>
    <p:restoredTop sz="94660"/>
  </p:normalViewPr>
  <p:slideViewPr>
    <p:cSldViewPr>
      <p:cViewPr>
        <p:scale>
          <a:sx n="115" d="100"/>
          <a:sy n="115" d="100"/>
        </p:scale>
        <p:origin x="-1524"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C5E7BC95-A3EF-4E86-A2B1-C3B86EBE75E1}" type="datetimeFigureOut">
              <a:rPr lang="en-AU" smtClean="0"/>
              <a:t>9/08/2015</a:t>
            </a:fld>
            <a:endParaRPr lang="en-AU"/>
          </a:p>
        </p:txBody>
      </p:sp>
      <p:sp>
        <p:nvSpPr>
          <p:cNvPr id="4" name="Footer Placeholder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38FDE336-93E4-43AC-B874-78E6C60CE3B6}" type="slidenum">
              <a:rPr lang="en-AU" smtClean="0"/>
              <a:t>‹#›</a:t>
            </a:fld>
            <a:endParaRPr lang="en-AU"/>
          </a:p>
        </p:txBody>
      </p:sp>
    </p:spTree>
    <p:extLst>
      <p:ext uri="{BB962C8B-B14F-4D97-AF65-F5344CB8AC3E}">
        <p14:creationId xmlns:p14="http://schemas.microsoft.com/office/powerpoint/2010/main" val="693196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DA96A583-D83B-4AA7-9DB5-B074CA05159E}" type="datetimeFigureOut">
              <a:rPr lang="en-AU" smtClean="0"/>
              <a:t>9/08/2015</a:t>
            </a:fld>
            <a:endParaRPr lang="en-AU"/>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24400"/>
            <a:ext cx="5486400" cy="44751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7213"/>
            <a:ext cx="2971800" cy="4968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47213"/>
            <a:ext cx="2971800" cy="496887"/>
          </a:xfrm>
          <a:prstGeom prst="rect">
            <a:avLst/>
          </a:prstGeom>
        </p:spPr>
        <p:txBody>
          <a:bodyPr vert="horz" lIns="91440" tIns="45720" rIns="91440" bIns="45720" rtlCol="0" anchor="b"/>
          <a:lstStyle>
            <a:lvl1pPr algn="r">
              <a:defRPr sz="1200"/>
            </a:lvl1pPr>
          </a:lstStyle>
          <a:p>
            <a:fld id="{884F6CF1-E179-441D-86AE-DD65A57F4368}" type="slidenum">
              <a:rPr lang="en-AU" smtClean="0"/>
              <a:t>‹#›</a:t>
            </a:fld>
            <a:endParaRPr lang="en-AU"/>
          </a:p>
        </p:txBody>
      </p:sp>
    </p:spTree>
    <p:extLst>
      <p:ext uri="{BB962C8B-B14F-4D97-AF65-F5344CB8AC3E}">
        <p14:creationId xmlns:p14="http://schemas.microsoft.com/office/powerpoint/2010/main" val="105944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Layers and levels of CBCA each important considerations</a:t>
            </a:r>
            <a:r>
              <a:rPr lang="en-AU" baseline="0" dirty="0" smtClean="0"/>
              <a:t> and contributions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6</a:t>
            </a:fld>
            <a:endParaRPr lang="en-AU"/>
          </a:p>
        </p:txBody>
      </p:sp>
    </p:spTree>
    <p:extLst>
      <p:ext uri="{BB962C8B-B14F-4D97-AF65-F5344CB8AC3E}">
        <p14:creationId xmlns:p14="http://schemas.microsoft.com/office/powerpoint/2010/main" val="221928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Core events and focuses through</a:t>
            </a:r>
            <a:r>
              <a:rPr lang="en-AU" baseline="0" dirty="0" smtClean="0"/>
              <a:t> out the state.</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15</a:t>
            </a:fld>
            <a:endParaRPr lang="en-AU"/>
          </a:p>
        </p:txBody>
      </p:sp>
    </p:spTree>
    <p:extLst>
      <p:ext uri="{BB962C8B-B14F-4D97-AF65-F5344CB8AC3E}">
        <p14:creationId xmlns:p14="http://schemas.microsoft.com/office/powerpoint/2010/main" val="323100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Updates coming for the website, but plenty of updates </a:t>
            </a:r>
            <a:r>
              <a:rPr lang="en-AU" dirty="0" err="1" smtClean="0"/>
              <a:t>regulalry</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16</a:t>
            </a:fld>
            <a:endParaRPr lang="en-AU"/>
          </a:p>
        </p:txBody>
      </p:sp>
    </p:spTree>
    <p:extLst>
      <p:ext uri="{BB962C8B-B14F-4D97-AF65-F5344CB8AC3E}">
        <p14:creationId xmlns:p14="http://schemas.microsoft.com/office/powerpoint/2010/main" val="196325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Members noticeboard – up to date happenings. Absolutely DO check out the A / I blogs and websites.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17</a:t>
            </a:fld>
            <a:endParaRPr lang="en-AU"/>
          </a:p>
        </p:txBody>
      </p:sp>
    </p:spTree>
    <p:extLst>
      <p:ext uri="{BB962C8B-B14F-4D97-AF65-F5344CB8AC3E}">
        <p14:creationId xmlns:p14="http://schemas.microsoft.com/office/powerpoint/2010/main" val="3696248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Available on line, topics growing each issue. Check both for lots of ideas to adapt for your readers.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18</a:t>
            </a:fld>
            <a:endParaRPr lang="en-AU"/>
          </a:p>
        </p:txBody>
      </p:sp>
    </p:spTree>
    <p:extLst>
      <p:ext uri="{BB962C8B-B14F-4D97-AF65-F5344CB8AC3E}">
        <p14:creationId xmlns:p14="http://schemas.microsoft.com/office/powerpoint/2010/main" val="312073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City and country kids with</a:t>
            </a:r>
            <a:r>
              <a:rPr lang="en-AU" baseline="0" dirty="0" smtClean="0"/>
              <a:t> sophisticated interpretations of a very mixed category of winners. Register NOW!</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20</a:t>
            </a:fld>
            <a:endParaRPr lang="en-AU"/>
          </a:p>
        </p:txBody>
      </p:sp>
    </p:spTree>
    <p:extLst>
      <p:ext uri="{BB962C8B-B14F-4D97-AF65-F5344CB8AC3E}">
        <p14:creationId xmlns:p14="http://schemas.microsoft.com/office/powerpoint/2010/main" val="169453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Whatever the theme, there are millions of ideas to share, adapt, build, enjoy as books light up our world every day</a:t>
            </a:r>
          </a:p>
          <a:p>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22</a:t>
            </a:fld>
            <a:endParaRPr lang="en-AU"/>
          </a:p>
        </p:txBody>
      </p:sp>
    </p:spTree>
    <p:extLst>
      <p:ext uri="{BB962C8B-B14F-4D97-AF65-F5344CB8AC3E}">
        <p14:creationId xmlns:p14="http://schemas.microsoft.com/office/powerpoint/2010/main" val="4143378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Book Week IS about sharing and exposing kids to the story creators </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23</a:t>
            </a:fld>
            <a:endParaRPr lang="en-AU"/>
          </a:p>
        </p:txBody>
      </p:sp>
    </p:spTree>
    <p:extLst>
      <p:ext uri="{BB962C8B-B14F-4D97-AF65-F5344CB8AC3E}">
        <p14:creationId xmlns:p14="http://schemas.microsoft.com/office/powerpoint/2010/main" val="373792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Literature festival in Rozelle</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24</a:t>
            </a:fld>
            <a:endParaRPr lang="en-AU"/>
          </a:p>
        </p:txBody>
      </p:sp>
    </p:spTree>
    <p:extLst>
      <p:ext uri="{BB962C8B-B14F-4D97-AF65-F5344CB8AC3E}">
        <p14:creationId xmlns:p14="http://schemas.microsoft.com/office/powerpoint/2010/main" val="90259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Local enthusiasm, hard work and energizing activities. Again plenty to adapt and join in with. Two NEW local groups.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33</a:t>
            </a:fld>
            <a:endParaRPr lang="en-AU"/>
          </a:p>
        </p:txBody>
      </p:sp>
    </p:spTree>
    <p:extLst>
      <p:ext uri="{BB962C8B-B14F-4D97-AF65-F5344CB8AC3E}">
        <p14:creationId xmlns:p14="http://schemas.microsoft.com/office/powerpoint/2010/main" val="1642925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Variety of local based activities, including sub branch logos from talented members</a:t>
            </a:r>
          </a:p>
          <a:p>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34</a:t>
            </a:fld>
            <a:endParaRPr lang="en-AU"/>
          </a:p>
        </p:txBody>
      </p:sp>
    </p:spTree>
    <p:extLst>
      <p:ext uri="{BB962C8B-B14F-4D97-AF65-F5344CB8AC3E}">
        <p14:creationId xmlns:p14="http://schemas.microsoft.com/office/powerpoint/2010/main" val="2465498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Children’s Book Council established in Sydney 1945. WW2 had curtailed local production. First awards November, 1946</a:t>
            </a:r>
          </a:p>
          <a:p>
            <a:r>
              <a:rPr lang="en-AU" sz="1200" kern="1200" dirty="0" smtClean="0">
                <a:solidFill>
                  <a:schemeClr val="tx1"/>
                </a:solidFill>
                <a:effectLst/>
                <a:latin typeface="+mn-lt"/>
                <a:ea typeface="+mn-ea"/>
                <a:cs typeface="+mn-cs"/>
              </a:rPr>
              <a:t>Women received a camellia and the men a handshake,  the prizes have improved since then!</a:t>
            </a:r>
          </a:p>
          <a:p>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7</a:t>
            </a:fld>
            <a:endParaRPr lang="en-AU"/>
          </a:p>
        </p:txBody>
      </p:sp>
    </p:spTree>
    <p:extLst>
      <p:ext uri="{BB962C8B-B14F-4D97-AF65-F5344CB8AC3E}">
        <p14:creationId xmlns:p14="http://schemas.microsoft.com/office/powerpoint/2010/main" val="3946896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Story.</a:t>
            </a:r>
            <a:r>
              <a:rPr lang="en-AU" baseline="0" dirty="0" smtClean="0"/>
              <a:t>  Literary Soiree, Book Week Lit quiz and a kids day next term,</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35</a:t>
            </a:fld>
            <a:endParaRPr lang="en-AU"/>
          </a:p>
        </p:txBody>
      </p:sp>
    </p:spTree>
    <p:extLst>
      <p:ext uri="{BB962C8B-B14F-4D97-AF65-F5344CB8AC3E}">
        <p14:creationId xmlns:p14="http://schemas.microsoft.com/office/powerpoint/2010/main" val="277673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Judging is being modified so judges will no longer have to read every book in every category. </a:t>
            </a:r>
          </a:p>
          <a:p>
            <a:r>
              <a:rPr lang="en-AU" dirty="0" smtClean="0"/>
              <a:t>400 books submitted for</a:t>
            </a:r>
            <a:r>
              <a:rPr lang="en-AU" baseline="0" dirty="0" smtClean="0"/>
              <a:t> the 2015 categories. Younger readers category had the most entries &gt; 130. </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8</a:t>
            </a:fld>
            <a:endParaRPr lang="en-AU"/>
          </a:p>
        </p:txBody>
      </p:sp>
    </p:spTree>
    <p:extLst>
      <p:ext uri="{BB962C8B-B14F-4D97-AF65-F5344CB8AC3E}">
        <p14:creationId xmlns:p14="http://schemas.microsoft.com/office/powerpoint/2010/main" val="255477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Definitions and age appropriateness is often open to discussion</a:t>
            </a:r>
          </a:p>
          <a:p>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9</a:t>
            </a:fld>
            <a:endParaRPr lang="en-AU"/>
          </a:p>
        </p:txBody>
      </p:sp>
    </p:spTree>
    <p:extLst>
      <p:ext uri="{BB962C8B-B14F-4D97-AF65-F5344CB8AC3E}">
        <p14:creationId xmlns:p14="http://schemas.microsoft.com/office/powerpoint/2010/main" val="10786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Honor</a:t>
            </a:r>
            <a:r>
              <a:rPr lang="en-AU" dirty="0" smtClean="0"/>
              <a:t> – quality</a:t>
            </a:r>
            <a:r>
              <a:rPr lang="en-AU" baseline="0" dirty="0" smtClean="0"/>
              <a:t> literature – point kids in the RIGHT direction.</a:t>
            </a:r>
          </a:p>
          <a:p>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10</a:t>
            </a:fld>
            <a:endParaRPr lang="en-AU"/>
          </a:p>
        </p:txBody>
      </p:sp>
    </p:spTree>
    <p:extLst>
      <p:ext uri="{BB962C8B-B14F-4D97-AF65-F5344CB8AC3E}">
        <p14:creationId xmlns:p14="http://schemas.microsoft.com/office/powerpoint/2010/main" val="45077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Short listed authors perspectives. Queries of suitability of topics for older readers. Responsible</a:t>
            </a:r>
            <a:r>
              <a:rPr lang="en-AU" baseline="0" dirty="0" smtClean="0"/>
              <a:t> and quality authors.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11</a:t>
            </a:fld>
            <a:endParaRPr lang="en-AU"/>
          </a:p>
        </p:txBody>
      </p:sp>
    </p:spTree>
    <p:extLst>
      <p:ext uri="{BB962C8B-B14F-4D97-AF65-F5344CB8AC3E}">
        <p14:creationId xmlns:p14="http://schemas.microsoft.com/office/powerpoint/2010/main" val="134803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Our</a:t>
            </a:r>
            <a:r>
              <a:rPr lang="en-AU" baseline="0" dirty="0" smtClean="0"/>
              <a:t> society between the pages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12</a:t>
            </a:fld>
            <a:endParaRPr lang="en-AU"/>
          </a:p>
        </p:txBody>
      </p:sp>
    </p:spTree>
    <p:extLst>
      <p:ext uri="{BB962C8B-B14F-4D97-AF65-F5344CB8AC3E}">
        <p14:creationId xmlns:p14="http://schemas.microsoft.com/office/powerpoint/2010/main" val="1161462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Every one has an opinion of what is right for them. Opinions change each time we read.</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13</a:t>
            </a:fld>
            <a:endParaRPr lang="en-AU"/>
          </a:p>
        </p:txBody>
      </p:sp>
    </p:spTree>
    <p:extLst>
      <p:ext uri="{BB962C8B-B14F-4D97-AF65-F5344CB8AC3E}">
        <p14:creationId xmlns:p14="http://schemas.microsoft.com/office/powerpoint/2010/main" val="392322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Open to all. Updates can be sent to you via email notice weekly. Authoritative reviews.</a:t>
            </a:r>
            <a:endParaRPr lang="en-AU" dirty="0"/>
          </a:p>
        </p:txBody>
      </p:sp>
      <p:sp>
        <p:nvSpPr>
          <p:cNvPr id="4" name="Slide Number Placeholder 3"/>
          <p:cNvSpPr>
            <a:spLocks noGrp="1"/>
          </p:cNvSpPr>
          <p:nvPr>
            <p:ph type="sldNum" sz="quarter" idx="10"/>
          </p:nvPr>
        </p:nvSpPr>
        <p:spPr/>
        <p:txBody>
          <a:bodyPr/>
          <a:lstStyle/>
          <a:p>
            <a:fld id="{884F6CF1-E179-441D-86AE-DD65A57F4368}" type="slidenum">
              <a:rPr lang="en-AU" smtClean="0"/>
              <a:t>14</a:t>
            </a:fld>
            <a:endParaRPr lang="en-AU"/>
          </a:p>
        </p:txBody>
      </p:sp>
    </p:spTree>
    <p:extLst>
      <p:ext uri="{BB962C8B-B14F-4D97-AF65-F5344CB8AC3E}">
        <p14:creationId xmlns:p14="http://schemas.microsoft.com/office/powerpoint/2010/main" val="3456787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0D13BD8E-8413-4812-A127-634C9E3D71A0}" type="datetimeFigureOut">
              <a:rPr lang="en-AU" smtClean="0"/>
              <a:t>9/08/2015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3312762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13BD8E-8413-4812-A127-634C9E3D71A0}" type="datetimeFigureOut">
              <a:rPr lang="en-AU" smtClean="0"/>
              <a:t>9/08/2015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179115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13BD8E-8413-4812-A127-634C9E3D71A0}" type="datetimeFigureOut">
              <a:rPr lang="en-AU" smtClean="0"/>
              <a:t>9/08/2015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172445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D13BD8E-8413-4812-A127-634C9E3D71A0}" type="datetimeFigureOut">
              <a:rPr lang="en-AU" smtClean="0"/>
              <a:t>9/08/2015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324181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3BD8E-8413-4812-A127-634C9E3D71A0}" type="datetimeFigureOut">
              <a:rPr lang="en-AU" smtClean="0"/>
              <a:t>9/08/2015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4147032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0D13BD8E-8413-4812-A127-634C9E3D71A0}" type="datetimeFigureOut">
              <a:rPr lang="en-AU" smtClean="0"/>
              <a:t>9/08/2015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1309248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0D13BD8E-8413-4812-A127-634C9E3D71A0}" type="datetimeFigureOut">
              <a:rPr lang="en-AU" smtClean="0"/>
              <a:t>9/08/2015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800592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0D13BD8E-8413-4812-A127-634C9E3D71A0}" type="datetimeFigureOut">
              <a:rPr lang="en-AU" smtClean="0"/>
              <a:t>9/08/2015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420139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3BD8E-8413-4812-A127-634C9E3D71A0}" type="datetimeFigureOut">
              <a:rPr lang="en-AU" smtClean="0"/>
              <a:t>9/08/2015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31108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3BD8E-8413-4812-A127-634C9E3D71A0}" type="datetimeFigureOut">
              <a:rPr lang="en-AU" smtClean="0"/>
              <a:t>9/08/2015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2210951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3BD8E-8413-4812-A127-634C9E3D71A0}" type="datetimeFigureOut">
              <a:rPr lang="en-AU" smtClean="0"/>
              <a:t>9/08/2015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A6027E5-2EEE-4E3E-BB1E-127BE33A79F1}" type="slidenum">
              <a:rPr lang="en-AU" smtClean="0"/>
              <a:t>‹#›</a:t>
            </a:fld>
            <a:endParaRPr lang="en-AU"/>
          </a:p>
        </p:txBody>
      </p:sp>
    </p:spTree>
    <p:extLst>
      <p:ext uri="{BB962C8B-B14F-4D97-AF65-F5344CB8AC3E}">
        <p14:creationId xmlns:p14="http://schemas.microsoft.com/office/powerpoint/2010/main" val="8865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3BD8E-8413-4812-A127-634C9E3D71A0}" type="datetimeFigureOut">
              <a:rPr lang="en-AU" smtClean="0"/>
              <a:t>9/08/2015</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027E5-2EEE-4E3E-BB1E-127BE33A79F1}" type="slidenum">
              <a:rPr lang="en-AU" smtClean="0"/>
              <a:t>‹#›</a:t>
            </a:fld>
            <a:endParaRPr lang="en-AU"/>
          </a:p>
        </p:txBody>
      </p:sp>
    </p:spTree>
    <p:extLst>
      <p:ext uri="{BB962C8B-B14F-4D97-AF65-F5344CB8AC3E}">
        <p14:creationId xmlns:p14="http://schemas.microsoft.com/office/powerpoint/2010/main" val="3218177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readingtime.com.a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nsw.cbca.org.au/news.php/98/maurice-saxby-lecture"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goo.gl/j1qXmf" TargetMode="External"/><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45.jpe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1.png"/><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20.pn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nsw.cbca.org.au/pages/aloud-2012.html"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nsw.cbca.org.au/pages/frustrated-writers.html"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nsw.cbca.org.au/pages/frustrated-writers.html"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nsw.cbca.org.au/pages/northern-sydney.html" TargetMode="External"/><Relationship Id="rId7" Type="http://schemas.openxmlformats.org/officeDocument/2006/relationships/hyperlink" Target="http://nsw.cbca.org.au/pages/newcastle-sub-branch.html"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nsw.cbca.org.au/pages/region-4.html" TargetMode="External"/><Relationship Id="rId5" Type="http://schemas.openxmlformats.org/officeDocument/2006/relationships/hyperlink" Target="http://nsw.cbca.org.au/pages/newengland.html" TargetMode="External"/><Relationship Id="rId4" Type="http://schemas.openxmlformats.org/officeDocument/2006/relationships/hyperlink" Target="http://nsw.cbca.org.au/pages/illawarrasouthcoast.html" TargetMode="Externa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hyperlink" Target="http://nsw.cbca.org.au/pages/newcastle-sub-branch.html" TargetMode="External"/><Relationship Id="rId13" Type="http://schemas.openxmlformats.org/officeDocument/2006/relationships/image" Target="../media/image69.jpeg"/><Relationship Id="rId3" Type="http://schemas.openxmlformats.org/officeDocument/2006/relationships/image" Target="../media/image1.png"/><Relationship Id="rId7" Type="http://schemas.openxmlformats.org/officeDocument/2006/relationships/hyperlink" Target="http://nsw.cbca.org.au/pages/region-4.html" TargetMode="External"/><Relationship Id="rId12"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nsw.cbca.org.au/pages/newengland.html" TargetMode="External"/><Relationship Id="rId11" Type="http://schemas.openxmlformats.org/officeDocument/2006/relationships/image" Target="../media/image67.png"/><Relationship Id="rId5" Type="http://schemas.openxmlformats.org/officeDocument/2006/relationships/hyperlink" Target="http://nsw.cbca.org.au/pages/illawarrasouthcoast.html" TargetMode="External"/><Relationship Id="rId10" Type="http://schemas.openxmlformats.org/officeDocument/2006/relationships/image" Target="../media/image66.png"/><Relationship Id="rId4" Type="http://schemas.openxmlformats.org/officeDocument/2006/relationships/hyperlink" Target="http://nsw.cbca.org.au/pages/northern-sydney.html" TargetMode="External"/><Relationship Id="rId9" Type="http://schemas.openxmlformats.org/officeDocument/2006/relationships/hyperlink" Target="http://nsw.cbca.org.au/pages/sydney-west-sub-branch.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sheryl.cootes@det.nsw.edu.a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hyperlink" Target="http://nsw.cbca.org.au/pages/sydney-west-sub-branch.html" TargetMode="External"/><Relationship Id="rId2" Type="http://schemas.openxmlformats.org/officeDocument/2006/relationships/hyperlink" Target="mailto:rachel.president.cbcasw@gmail.com" TargetMode="Externa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nsw.cbca.org.au/pages/sydney-west-sub-branch.html" TargetMode="External"/><Relationship Id="rId7"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mailto:sheryl.cootes@det.nsw.edu.au" TargetMode="External"/><Relationship Id="rId4" Type="http://schemas.openxmlformats.org/officeDocument/2006/relationships/hyperlink" Target="mailto:rachel.president.cbcasw@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1.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AU" smtClean="0"/>
              <a:t>     </a:t>
            </a:r>
            <a:br>
              <a:rPr lang="en-AU" smtClean="0"/>
            </a:br>
            <a:endParaRPr lang="en-AU" dirty="0"/>
          </a:p>
        </p:txBody>
      </p:sp>
      <p:sp>
        <p:nvSpPr>
          <p:cNvPr id="9" name="Content Placeholder 8"/>
          <p:cNvSpPr>
            <a:spLocks noGrp="1"/>
          </p:cNvSpPr>
          <p:nvPr>
            <p:ph idx="1"/>
          </p:nvPr>
        </p:nvSpPr>
        <p:spPr/>
        <p:txBody>
          <a:bodyPr/>
          <a:lstStyle/>
          <a:p>
            <a:endParaRPr lang="en-AU" smtClean="0"/>
          </a:p>
          <a:p>
            <a:endParaRPr lang="en-AU" smtClean="0"/>
          </a:p>
          <a:p>
            <a:endParaRPr lang="en-AU" smtClean="0"/>
          </a:p>
          <a:p>
            <a:endParaRPr lang="en-AU" dirty="0"/>
          </a:p>
        </p:txBody>
      </p:sp>
      <p:sp>
        <p:nvSpPr>
          <p:cNvPr id="8" name="Content Placeholder 7"/>
          <p:cNvSpPr>
            <a:spLocks noGrp="1"/>
          </p:cNvSpPr>
          <p:nvPr>
            <p:ph type="subTitle" idx="4294967295"/>
          </p:nvPr>
        </p:nvSpPr>
        <p:spPr>
          <a:xfrm>
            <a:off x="1006475" y="1268413"/>
            <a:ext cx="8137525" cy="4464050"/>
          </a:xfrm>
        </p:spPr>
        <p:txBody>
          <a:bodyPr/>
          <a:lstStyle/>
          <a:p>
            <a:pPr marL="0" indent="0">
              <a:buNone/>
            </a:pPr>
            <a:endParaRPr lang="en-AU" i="1" dirty="0" smtClean="0"/>
          </a:p>
          <a:p>
            <a:pPr marL="0" indent="0">
              <a:buNone/>
            </a:pPr>
            <a:endParaRPr lang="en-AU" i="1" dirty="0" smtClean="0"/>
          </a:p>
          <a:p>
            <a:endParaRPr lang="en-AU" sz="1600" i="1" dirty="0"/>
          </a:p>
        </p:txBody>
      </p:sp>
      <p:pic>
        <p:nvPicPr>
          <p:cNvPr id="1026" name="Picture 2" descr="http://cbca.org.au/userfiles/image/National/pictures/2015/CBCA_full-logo_blue_tagli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545977"/>
            <a:ext cx="1080120" cy="60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239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a:bodyPr>
          <a:lstStyle/>
          <a:p>
            <a:pPr marL="0" indent="0" algn="ctr">
              <a:buNone/>
            </a:pPr>
            <a:r>
              <a:rPr lang="en-AU" b="1" dirty="0" smtClean="0">
                <a:solidFill>
                  <a:schemeClr val="tx2"/>
                </a:solidFill>
              </a:rPr>
              <a:t>Awards and quality fiction</a:t>
            </a:r>
          </a:p>
          <a:p>
            <a:pPr marL="0" indent="0" algn="ctr">
              <a:buNone/>
            </a:pPr>
            <a:r>
              <a:rPr lang="en-AU" b="1" dirty="0" smtClean="0">
                <a:solidFill>
                  <a:schemeClr val="tx2"/>
                </a:solidFill>
              </a:rPr>
              <a:t>Some criteria</a:t>
            </a:r>
          </a:p>
          <a:p>
            <a:pPr marL="0" indent="0" algn="ctr">
              <a:buNone/>
            </a:pPr>
            <a:endParaRPr lang="en-AU" sz="2000" dirty="0" smtClean="0">
              <a:solidFill>
                <a:srgbClr val="0070C0"/>
              </a:solidFill>
              <a:latin typeface="Ravie" panose="04040805050809020602" pitchFamily="82" charset="0"/>
            </a:endParaRPr>
          </a:p>
          <a:p>
            <a:pPr>
              <a:buFontTx/>
              <a:buChar char="-"/>
            </a:pPr>
            <a:r>
              <a:rPr lang="en-AU" sz="2000" dirty="0" smtClean="0">
                <a:solidFill>
                  <a:srgbClr val="0070C0"/>
                </a:solidFill>
              </a:rPr>
              <a:t>Implied readership under the age of eighteen</a:t>
            </a:r>
          </a:p>
          <a:p>
            <a:pPr>
              <a:buFontTx/>
              <a:buChar char="-"/>
            </a:pPr>
            <a:r>
              <a:rPr lang="en-AU" sz="2000" dirty="0">
                <a:solidFill>
                  <a:srgbClr val="0070C0"/>
                </a:solidFill>
              </a:rPr>
              <a:t>L</a:t>
            </a:r>
            <a:r>
              <a:rPr lang="en-AU" sz="2000" dirty="0" smtClean="0">
                <a:solidFill>
                  <a:srgbClr val="0070C0"/>
                </a:solidFill>
              </a:rPr>
              <a:t>iterary merit, cohesive use of literary elements, appropriate language</a:t>
            </a:r>
          </a:p>
          <a:p>
            <a:pPr>
              <a:buFontTx/>
              <a:buChar char="-"/>
            </a:pPr>
            <a:r>
              <a:rPr lang="en-AU" sz="2000" dirty="0" smtClean="0">
                <a:solidFill>
                  <a:srgbClr val="0070C0"/>
                </a:solidFill>
              </a:rPr>
              <a:t>Regard for aesthetic qualities of language</a:t>
            </a:r>
          </a:p>
          <a:p>
            <a:pPr>
              <a:buFontTx/>
              <a:buChar char="-"/>
            </a:pPr>
            <a:r>
              <a:rPr lang="en-AU" sz="2000" dirty="0" smtClean="0">
                <a:solidFill>
                  <a:srgbClr val="0070C0"/>
                </a:solidFill>
              </a:rPr>
              <a:t>Originality</a:t>
            </a:r>
          </a:p>
          <a:p>
            <a:pPr>
              <a:buFontTx/>
              <a:buChar char="-"/>
            </a:pPr>
            <a:r>
              <a:rPr lang="en-AU" sz="2000" dirty="0" smtClean="0">
                <a:solidFill>
                  <a:srgbClr val="0070C0"/>
                </a:solidFill>
              </a:rPr>
              <a:t>Overall production, quality and design</a:t>
            </a:r>
          </a:p>
          <a:p>
            <a:pPr>
              <a:buFontTx/>
              <a:buChar char="-"/>
            </a:pPr>
            <a:r>
              <a:rPr lang="en-AU" sz="2000" dirty="0" smtClean="0">
                <a:solidFill>
                  <a:srgbClr val="0070C0"/>
                </a:solidFill>
              </a:rPr>
              <a:t>Graphic excellence</a:t>
            </a:r>
          </a:p>
          <a:p>
            <a:pPr>
              <a:buFontTx/>
              <a:buChar char="-"/>
            </a:pPr>
            <a:r>
              <a:rPr lang="en-AU" sz="2000" dirty="0" smtClean="0">
                <a:solidFill>
                  <a:srgbClr val="0070C0"/>
                </a:solidFill>
              </a:rPr>
              <a:t>Accuracy in keeping with current state of knowledge</a:t>
            </a:r>
          </a:p>
          <a:p>
            <a:pPr marL="0" indent="0" algn="ctr">
              <a:buNone/>
            </a:pPr>
            <a:r>
              <a:rPr lang="en-AU" sz="1400" dirty="0">
                <a:solidFill>
                  <a:srgbClr val="0070C0"/>
                </a:solidFill>
              </a:rPr>
              <a:t>a</a:t>
            </a:r>
            <a:r>
              <a:rPr lang="en-AU" sz="1400" dirty="0" smtClean="0">
                <a:solidFill>
                  <a:srgbClr val="0070C0"/>
                </a:solidFill>
              </a:rPr>
              <a:t>dapted from </a:t>
            </a:r>
            <a:r>
              <a:rPr lang="en-AU" sz="1400" b="1" i="1" dirty="0" smtClean="0">
                <a:solidFill>
                  <a:srgbClr val="0070C0"/>
                </a:solidFill>
              </a:rPr>
              <a:t>CBCA Notable Australian Children’s Books 2015</a:t>
            </a:r>
          </a:p>
          <a:p>
            <a:pPr>
              <a:buFontTx/>
              <a:buChar char="-"/>
            </a:pPr>
            <a:endParaRPr lang="en-AU" sz="2000" dirty="0" smtClean="0">
              <a:solidFill>
                <a:srgbClr val="0070C0"/>
              </a:solidFill>
            </a:endParaRPr>
          </a:p>
          <a:p>
            <a:pPr>
              <a:buFontTx/>
              <a:buChar char="-"/>
            </a:pPr>
            <a:endParaRPr lang="en-AU" sz="2000" dirty="0">
              <a:solidFill>
                <a:srgbClr val="0070C0"/>
              </a:solidFill>
            </a:endParaRPr>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1340768"/>
            <a:ext cx="1152128" cy="162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9631" y="1340767"/>
            <a:ext cx="1116212" cy="1577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873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
        <p:nvSpPr>
          <p:cNvPr id="6" name="Content Placeholder 5"/>
          <p:cNvSpPr>
            <a:spLocks noGrp="1"/>
          </p:cNvSpPr>
          <p:nvPr>
            <p:ph idx="1"/>
          </p:nvPr>
        </p:nvSpPr>
        <p:spPr>
          <a:xfrm>
            <a:off x="457200" y="1412776"/>
            <a:ext cx="8229600" cy="4896544"/>
          </a:xfrm>
        </p:spPr>
        <p:txBody>
          <a:bodyPr>
            <a:normAutofit/>
          </a:bodyPr>
          <a:lstStyle/>
          <a:p>
            <a:pPr marL="0" indent="0">
              <a:buNone/>
            </a:pPr>
            <a:r>
              <a:rPr lang="en-AU" dirty="0" smtClean="0"/>
              <a:t>			</a:t>
            </a:r>
            <a:r>
              <a:rPr lang="en-AU" b="1" dirty="0" smtClean="0">
                <a:solidFill>
                  <a:srgbClr val="0070C0"/>
                </a:solidFill>
              </a:rPr>
              <a:t>Claire </a:t>
            </a:r>
            <a:r>
              <a:rPr lang="en-AU" b="1" dirty="0" err="1" smtClean="0">
                <a:solidFill>
                  <a:srgbClr val="0070C0"/>
                </a:solidFill>
              </a:rPr>
              <a:t>Zorne</a:t>
            </a:r>
            <a:r>
              <a:rPr lang="en-AU" b="1" dirty="0" smtClean="0">
                <a:solidFill>
                  <a:srgbClr val="0070C0"/>
                </a:solidFill>
              </a:rPr>
              <a:t> </a:t>
            </a:r>
          </a:p>
          <a:p>
            <a:pPr marL="0" indent="0">
              <a:buNone/>
            </a:pPr>
            <a:r>
              <a:rPr lang="en-AU" dirty="0"/>
              <a:t> </a:t>
            </a:r>
            <a:r>
              <a:rPr lang="en-AU" dirty="0" smtClean="0"/>
              <a:t>                        		</a:t>
            </a:r>
            <a:r>
              <a:rPr lang="en-AU" sz="3000" dirty="0" smtClean="0"/>
              <a:t>on writing for older readers</a:t>
            </a:r>
          </a:p>
          <a:p>
            <a:pPr marL="0" indent="0">
              <a:buNone/>
            </a:pPr>
            <a:r>
              <a:rPr lang="en-US" sz="2400" i="1" dirty="0" smtClean="0"/>
              <a:t>			</a:t>
            </a:r>
            <a:r>
              <a:rPr lang="en-US" sz="2000" i="1" dirty="0" smtClean="0"/>
              <a:t>The </a:t>
            </a:r>
            <a:r>
              <a:rPr lang="en-US" sz="2000" i="1" dirty="0"/>
              <a:t>world is a dark and difficult place, </a:t>
            </a:r>
            <a:r>
              <a:rPr lang="en-US" sz="2000" i="1" dirty="0" smtClean="0"/>
              <a:t>	         			teenagers </a:t>
            </a:r>
            <a:r>
              <a:rPr lang="en-US" sz="2000" i="1" dirty="0"/>
              <a:t>are going to know this </a:t>
            </a:r>
            <a:r>
              <a:rPr lang="en-US" sz="2000" i="1" dirty="0" smtClean="0"/>
              <a:t>		              			from </a:t>
            </a:r>
            <a:r>
              <a:rPr lang="en-US" sz="2000" i="1" dirty="0"/>
              <a:t>walking </a:t>
            </a:r>
            <a:r>
              <a:rPr lang="en-US" sz="2000" i="1" dirty="0" smtClean="0"/>
              <a:t>down </a:t>
            </a:r>
            <a:r>
              <a:rPr lang="en-US" sz="2000" i="1" dirty="0"/>
              <a:t>the </a:t>
            </a:r>
            <a:r>
              <a:rPr lang="en-US" sz="2000" i="1" dirty="0" smtClean="0"/>
              <a:t>street. It  isn’t 				going </a:t>
            </a:r>
            <a:r>
              <a:rPr lang="en-US" sz="2000" i="1" dirty="0"/>
              <a:t>to </a:t>
            </a:r>
            <a:r>
              <a:rPr lang="en-US" sz="2000" i="1" dirty="0" smtClean="0"/>
              <a:t>be sprung </a:t>
            </a:r>
            <a:r>
              <a:rPr lang="en-US" sz="2000" i="1" dirty="0"/>
              <a:t>on </a:t>
            </a:r>
            <a:r>
              <a:rPr lang="en-US" sz="2000" i="1" dirty="0" smtClean="0"/>
              <a:t>them </a:t>
            </a:r>
            <a:r>
              <a:rPr lang="en-US" sz="2000" i="1" dirty="0"/>
              <a:t>by a </a:t>
            </a:r>
            <a:r>
              <a:rPr lang="en-US" sz="2000" i="1" dirty="0" smtClean="0"/>
              <a:t>book.</a:t>
            </a:r>
          </a:p>
          <a:p>
            <a:pPr marL="0" indent="0">
              <a:buNone/>
            </a:pPr>
            <a:r>
              <a:rPr lang="en-US" sz="2000" i="1" dirty="0" smtClean="0"/>
              <a:t>Teens </a:t>
            </a:r>
            <a:r>
              <a:rPr lang="en-US" sz="2000" i="1" dirty="0"/>
              <a:t>are going to be offered many means for navigating the uncertainties of adolescence. I would rather this stuff be in the hands of thoughtful, considered writers than corporations or marketers whose only concern is how to make a profit from them</a:t>
            </a:r>
            <a:r>
              <a:rPr lang="en-US" sz="1500" i="1" dirty="0" smtClean="0"/>
              <a:t>. </a:t>
            </a:r>
            <a:r>
              <a:rPr lang="en-US" sz="1500" i="1" dirty="0"/>
              <a:t>( from </a:t>
            </a:r>
            <a:r>
              <a:rPr lang="en-US" sz="1500" dirty="0"/>
              <a:t>CBCA NSW</a:t>
            </a:r>
            <a:r>
              <a:rPr lang="en-US" sz="1500" b="1" dirty="0"/>
              <a:t> </a:t>
            </a:r>
            <a:r>
              <a:rPr lang="en-US" sz="1500" b="1" dirty="0" err="1"/>
              <a:t>iRead</a:t>
            </a:r>
            <a:r>
              <a:rPr lang="en-US" sz="1500" b="1" dirty="0"/>
              <a:t> </a:t>
            </a:r>
            <a:r>
              <a:rPr lang="en-US" sz="1500" dirty="0"/>
              <a:t>4, 2014) </a:t>
            </a:r>
          </a:p>
          <a:p>
            <a:pPr marL="0" indent="0" algn="ctr">
              <a:buNone/>
            </a:pPr>
            <a:r>
              <a:rPr lang="en-US" sz="1900" i="1" dirty="0" smtClean="0"/>
              <a:t>Claire’s short listed books include </a:t>
            </a:r>
          </a:p>
          <a:p>
            <a:pPr marL="0" indent="0" algn="ctr">
              <a:buNone/>
            </a:pPr>
            <a:r>
              <a:rPr lang="en-US" sz="1900" b="1" i="1" dirty="0" smtClean="0"/>
              <a:t>The sky so heavy </a:t>
            </a:r>
            <a:r>
              <a:rPr lang="en-US" sz="1900" i="1" dirty="0" smtClean="0"/>
              <a:t>and </a:t>
            </a:r>
            <a:r>
              <a:rPr lang="en-US" sz="1900" b="1" i="1" dirty="0" smtClean="0"/>
              <a:t>The protected.</a:t>
            </a:r>
          </a:p>
          <a:p>
            <a:pPr marL="0" indent="0">
              <a:buNone/>
            </a:pPr>
            <a:endParaRPr lang="en-US" sz="1800" i="1" dirty="0" smtClean="0"/>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669126"/>
            <a:ext cx="1770687" cy="216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5085184"/>
            <a:ext cx="751423" cy="115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4254" r="15377"/>
          <a:stretch/>
        </p:blipFill>
        <p:spPr bwMode="auto">
          <a:xfrm>
            <a:off x="1952329" y="5157192"/>
            <a:ext cx="765088" cy="1168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999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92500" lnSpcReduction="10000"/>
          </a:bodyPr>
          <a:lstStyle/>
          <a:p>
            <a:pPr marL="3657600" lvl="8" indent="0">
              <a:buNone/>
            </a:pPr>
            <a:r>
              <a:rPr lang="en-AU" sz="2400" b="1" dirty="0" smtClean="0"/>
              <a:t>Steven </a:t>
            </a:r>
            <a:r>
              <a:rPr lang="en-AU" sz="2400" b="1" dirty="0"/>
              <a:t>Herrick  </a:t>
            </a:r>
            <a:r>
              <a:rPr lang="en-AU" sz="2400" dirty="0"/>
              <a:t> - </a:t>
            </a:r>
            <a:r>
              <a:rPr lang="en-AU" sz="2400" i="1" dirty="0"/>
              <a:t>As an author, the only skill, the only sense of power I have is to write about a world where I want to </a:t>
            </a:r>
            <a:r>
              <a:rPr lang="en-AU" sz="2400" i="1" dirty="0" smtClean="0"/>
              <a:t>live, where </a:t>
            </a:r>
            <a:r>
              <a:rPr lang="en-AU" sz="2400" i="1" dirty="0"/>
              <a:t>I want my children to grow. </a:t>
            </a:r>
            <a:endParaRPr lang="en-AU" sz="2400" i="1" dirty="0" smtClean="0"/>
          </a:p>
          <a:p>
            <a:pPr marL="3657600" lvl="8" indent="0">
              <a:buNone/>
            </a:pPr>
            <a:r>
              <a:rPr lang="en-AU" sz="2400" i="1" dirty="0" smtClean="0"/>
              <a:t>I </a:t>
            </a:r>
            <a:r>
              <a:rPr lang="en-AU" sz="2400" i="1" dirty="0"/>
              <a:t>enjoyed spending time in the pages of </a:t>
            </a:r>
            <a:r>
              <a:rPr lang="en-AU" sz="2400" b="1" i="1" dirty="0" err="1"/>
              <a:t>Bleakboy</a:t>
            </a:r>
            <a:r>
              <a:rPr lang="en-AU" sz="2400" b="1" i="1" dirty="0"/>
              <a:t> </a:t>
            </a:r>
            <a:r>
              <a:rPr lang="en-AU" sz="2400" i="1" dirty="0"/>
              <a:t>– I hope, in a small way, the characters remind us of what’s valuable in our society.</a:t>
            </a:r>
            <a:r>
              <a:rPr lang="en-AU" sz="2400" dirty="0"/>
              <a:t> </a:t>
            </a:r>
            <a:endParaRPr lang="en-AU" sz="2400" dirty="0" smtClean="0"/>
          </a:p>
          <a:p>
            <a:pPr marL="3657600" lvl="8" indent="0">
              <a:buNone/>
            </a:pPr>
            <a:r>
              <a:rPr lang="en-AU" sz="1400" dirty="0" smtClean="0"/>
              <a:t>     (from CBCA Notable Australian Children’s Books 2015)</a:t>
            </a:r>
          </a:p>
          <a:p>
            <a:pPr marL="3657600" lvl="8" indent="0">
              <a:buNone/>
            </a:pPr>
            <a:endParaRPr lang="en-AU" dirty="0"/>
          </a:p>
          <a:p>
            <a:pPr marL="3657600" lvl="8" indent="0">
              <a:buNone/>
            </a:pPr>
            <a:r>
              <a:rPr lang="en-AU" dirty="0" smtClean="0"/>
              <a:t>Steven’s recent short listed books include:</a:t>
            </a:r>
          </a:p>
          <a:p>
            <a:pPr marL="3657600" lvl="8" indent="0">
              <a:buNone/>
            </a:pPr>
            <a:r>
              <a:rPr lang="en-AU" b="1" i="1" dirty="0" err="1" smtClean="0"/>
              <a:t>Pookie</a:t>
            </a:r>
            <a:r>
              <a:rPr lang="en-AU" b="1" i="1" dirty="0" smtClean="0"/>
              <a:t> </a:t>
            </a:r>
            <a:r>
              <a:rPr lang="en-AU" b="1" i="1" dirty="0" err="1" smtClean="0"/>
              <a:t>Alera</a:t>
            </a:r>
            <a:r>
              <a:rPr lang="en-AU" b="1" i="1" dirty="0" smtClean="0"/>
              <a:t> is not my boyfriend </a:t>
            </a:r>
            <a:r>
              <a:rPr lang="en-AU" dirty="0" smtClean="0"/>
              <a:t>and </a:t>
            </a:r>
            <a:r>
              <a:rPr lang="en-AU" b="1" i="1" dirty="0" smtClean="0"/>
              <a:t>Bleak Boy and Hunter Stand out in the Rain</a:t>
            </a:r>
            <a:endParaRPr lang="en-AU" b="1" i="1" dirty="0"/>
          </a:p>
          <a:p>
            <a:pPr marL="3657600" lvl="8" indent="0">
              <a:buNone/>
            </a:pPr>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556792"/>
            <a:ext cx="1800200" cy="2745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1393" y="4437113"/>
            <a:ext cx="946391"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3598991"/>
            <a:ext cx="10953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418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merchandise.cbca.org.au/content/images/thumbs/0000133_sheet-of-winner-stickers_320.png"/>
          <p:cNvPicPr>
            <a:picLocks noChangeAspect="1" noChangeArrowheads="1"/>
          </p:cNvPicPr>
          <p:nvPr/>
        </p:nvPicPr>
        <p:blipFill rotWithShape="1">
          <a:blip r:embed="rId3">
            <a:extLst>
              <a:ext uri="{28A0092B-C50C-407E-A947-70E740481C1C}">
                <a14:useLocalDpi xmlns:a14="http://schemas.microsoft.com/office/drawing/2010/main" val="0"/>
              </a:ext>
            </a:extLst>
          </a:blip>
          <a:srcRect l="13743" t="16369" r="15553" b="13850"/>
          <a:stretch/>
        </p:blipFill>
        <p:spPr bwMode="auto">
          <a:xfrm>
            <a:off x="584177" y="1556792"/>
            <a:ext cx="1283067" cy="12663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a:xfrm>
            <a:off x="323528" y="1556792"/>
            <a:ext cx="8363272" cy="4824536"/>
          </a:xfrm>
        </p:spPr>
        <p:txBody>
          <a:bodyPr>
            <a:normAutofit fontScale="25000" lnSpcReduction="20000"/>
          </a:bodyPr>
          <a:lstStyle/>
          <a:p>
            <a:pPr marL="0" indent="0">
              <a:spcBef>
                <a:spcPts val="0"/>
              </a:spcBef>
              <a:buNone/>
            </a:pPr>
            <a:r>
              <a:rPr lang="en-AU" dirty="0"/>
              <a:t> </a:t>
            </a:r>
            <a:r>
              <a:rPr lang="en-AU" dirty="0" smtClean="0"/>
              <a:t>                                                                                       </a:t>
            </a:r>
            <a:r>
              <a:rPr lang="en-AU" sz="9600" b="1" dirty="0" smtClean="0">
                <a:solidFill>
                  <a:schemeClr val="tx2"/>
                </a:solidFill>
              </a:rPr>
              <a:t>What makes a great book? </a:t>
            </a:r>
          </a:p>
          <a:p>
            <a:pPr marL="0" indent="0">
              <a:spcBef>
                <a:spcPts val="0"/>
              </a:spcBef>
              <a:buNone/>
            </a:pPr>
            <a:endParaRPr lang="en-AU" sz="8000" b="1" dirty="0" smtClean="0">
              <a:solidFill>
                <a:srgbClr val="0070C0"/>
              </a:solidFill>
            </a:endParaRPr>
          </a:p>
          <a:p>
            <a:pPr marL="0" indent="0" algn="ctr">
              <a:spcBef>
                <a:spcPts val="0"/>
              </a:spcBef>
              <a:buNone/>
            </a:pPr>
            <a:r>
              <a:rPr lang="en-AU" sz="6800" i="1" dirty="0" smtClean="0"/>
              <a:t>   ‘</a:t>
            </a:r>
            <a:r>
              <a:rPr lang="en-AU" sz="7200" i="1" dirty="0"/>
              <a:t>With words and pictures, words alone, or no words at all,</a:t>
            </a:r>
          </a:p>
          <a:p>
            <a:pPr marL="0" indent="0" algn="ctr">
              <a:spcBef>
                <a:spcPts val="0"/>
              </a:spcBef>
              <a:buNone/>
            </a:pPr>
            <a:r>
              <a:rPr lang="en-AU" sz="7200" i="1" dirty="0"/>
              <a:t> </a:t>
            </a:r>
            <a:r>
              <a:rPr lang="en-AU" sz="7200" i="1" dirty="0" smtClean="0"/>
              <a:t>                         I </a:t>
            </a:r>
            <a:r>
              <a:rPr lang="en-AU" sz="7200" i="1" dirty="0"/>
              <a:t>climbed thyme-filled hills and cantered through a midnight forest,</a:t>
            </a:r>
          </a:p>
          <a:p>
            <a:pPr marL="0" indent="0" algn="ctr">
              <a:spcBef>
                <a:spcPts val="0"/>
              </a:spcBef>
              <a:buNone/>
            </a:pPr>
            <a:r>
              <a:rPr lang="en-AU" sz="7200" i="1" dirty="0" smtClean="0"/>
              <a:t>                        I </a:t>
            </a:r>
            <a:r>
              <a:rPr lang="en-AU" sz="7200" i="1" dirty="0"/>
              <a:t>felt the pain of leaving home and knew the colours of one child’s dreams.</a:t>
            </a:r>
          </a:p>
          <a:p>
            <a:pPr marL="0" indent="0" algn="ctr">
              <a:spcBef>
                <a:spcPts val="0"/>
              </a:spcBef>
              <a:buNone/>
            </a:pPr>
            <a:r>
              <a:rPr lang="en-AU" sz="7200" i="1" dirty="0"/>
              <a:t>I laughed with those whose mistakes were also my own</a:t>
            </a:r>
          </a:p>
          <a:p>
            <a:pPr marL="0" indent="0" algn="ctr">
              <a:spcBef>
                <a:spcPts val="0"/>
              </a:spcBef>
              <a:buNone/>
            </a:pPr>
            <a:r>
              <a:rPr lang="en-AU" sz="7200" i="1" dirty="0"/>
              <a:t>And wondered anew at life</a:t>
            </a:r>
            <a:r>
              <a:rPr lang="en-AU" sz="7200" i="1" dirty="0" smtClean="0"/>
              <a:t>.‘ </a:t>
            </a:r>
            <a:r>
              <a:rPr lang="en-AU" sz="6800" b="1" dirty="0" smtClean="0"/>
              <a:t>Yvonne </a:t>
            </a:r>
            <a:r>
              <a:rPr lang="en-AU" sz="6800" b="1" dirty="0"/>
              <a:t>Low </a:t>
            </a:r>
            <a:r>
              <a:rPr lang="en-AU" sz="6800" dirty="0"/>
              <a:t>-</a:t>
            </a:r>
            <a:r>
              <a:rPr lang="en-AU" sz="6800" dirty="0" smtClean="0"/>
              <a:t> Author and Illustrator</a:t>
            </a:r>
            <a:endParaRPr lang="en-AU" sz="6800" i="1" dirty="0"/>
          </a:p>
          <a:p>
            <a:pPr marL="0" indent="0">
              <a:spcBef>
                <a:spcPts val="0"/>
              </a:spcBef>
              <a:buNone/>
            </a:pPr>
            <a:endParaRPr lang="en-AU" sz="6800" b="1" dirty="0" smtClean="0">
              <a:solidFill>
                <a:srgbClr val="0070C0"/>
              </a:solidFill>
            </a:endParaRPr>
          </a:p>
          <a:p>
            <a:pPr marL="0" indent="0" algn="r">
              <a:spcBef>
                <a:spcPts val="0"/>
              </a:spcBef>
              <a:buNone/>
            </a:pPr>
            <a:endParaRPr lang="en-AU" sz="7200" dirty="0" smtClean="0"/>
          </a:p>
          <a:p>
            <a:pPr marL="0" indent="0">
              <a:spcBef>
                <a:spcPts val="0"/>
              </a:spcBef>
              <a:buNone/>
            </a:pPr>
            <a:r>
              <a:rPr lang="en-US" sz="7200" i="1" dirty="0"/>
              <a:t> A great picture book is one you lend out because you are proud of it but are scared </a:t>
            </a:r>
            <a:r>
              <a:rPr lang="en-US" sz="7200" i="1" dirty="0" smtClean="0"/>
              <a:t>won’t </a:t>
            </a:r>
            <a:r>
              <a:rPr lang="en-US" sz="7200" i="1" dirty="0"/>
              <a:t>be given back. Once it has become a childhood memory you search the Internet for a second hand copy. </a:t>
            </a:r>
            <a:r>
              <a:rPr lang="en-AU" sz="7200" i="1" dirty="0"/>
              <a:t>Later, when you are an author/illustrator yourself you wished you’d created it</a:t>
            </a:r>
            <a:r>
              <a:rPr lang="en-AU" sz="7200" i="1" dirty="0" smtClean="0"/>
              <a:t>.  </a:t>
            </a:r>
            <a:r>
              <a:rPr lang="en-AU" sz="6800" i="1" dirty="0" smtClean="0"/>
              <a:t> </a:t>
            </a:r>
            <a:r>
              <a:rPr lang="en-US" sz="6800" b="1" i="1" dirty="0" smtClean="0"/>
              <a:t>Liz </a:t>
            </a:r>
            <a:r>
              <a:rPr lang="en-US" sz="6800" b="1" i="1" dirty="0" err="1" smtClean="0"/>
              <a:t>Anelli</a:t>
            </a:r>
            <a:r>
              <a:rPr lang="en-US" sz="6800" b="1" i="1" dirty="0" smtClean="0"/>
              <a:t> -</a:t>
            </a:r>
            <a:r>
              <a:rPr lang="en-US" sz="6800" b="1" i="1" dirty="0"/>
              <a:t> </a:t>
            </a:r>
            <a:r>
              <a:rPr lang="en-US" sz="6800" dirty="0" smtClean="0"/>
              <a:t>Author and Illustrator</a:t>
            </a:r>
          </a:p>
          <a:p>
            <a:pPr marL="0" indent="0">
              <a:spcBef>
                <a:spcPts val="0"/>
              </a:spcBef>
              <a:buNone/>
            </a:pPr>
            <a:endParaRPr lang="en-US" sz="6800" dirty="0" smtClean="0"/>
          </a:p>
          <a:p>
            <a:pPr marL="0" indent="0">
              <a:spcBef>
                <a:spcPts val="0"/>
              </a:spcBef>
              <a:buNone/>
            </a:pPr>
            <a:endParaRPr lang="en-US" sz="7200" dirty="0" smtClean="0"/>
          </a:p>
          <a:p>
            <a:pPr marL="0" indent="0" algn="ctr">
              <a:spcBef>
                <a:spcPts val="0"/>
              </a:spcBef>
              <a:buNone/>
            </a:pPr>
            <a:r>
              <a:rPr lang="en-AU" sz="7200" i="1" dirty="0"/>
              <a:t>Finding a great book is like meeting a fascinating person. More than story or character or theme, it's the author's voice or the illustrator's style that draws me in - what they notice, how they choose and combine words and lines and colours and design to express </a:t>
            </a:r>
            <a:endParaRPr lang="en-AU" sz="7200" i="1" dirty="0" smtClean="0"/>
          </a:p>
          <a:p>
            <a:pPr marL="0" indent="0" algn="ctr">
              <a:spcBef>
                <a:spcPts val="0"/>
              </a:spcBef>
              <a:buNone/>
            </a:pPr>
            <a:r>
              <a:rPr lang="en-AU" sz="7200" i="1" dirty="0" smtClean="0"/>
              <a:t>what </a:t>
            </a:r>
            <a:r>
              <a:rPr lang="en-AU" sz="7200" i="1" dirty="0"/>
              <a:t>they know</a:t>
            </a:r>
            <a:r>
              <a:rPr lang="en-AU" sz="6800" i="1" dirty="0" smtClean="0"/>
              <a:t>. </a:t>
            </a:r>
            <a:r>
              <a:rPr lang="en-AU" sz="6800" b="1" dirty="0" smtClean="0"/>
              <a:t>John Bell </a:t>
            </a:r>
            <a:r>
              <a:rPr lang="en-AU" sz="6800" dirty="0" smtClean="0"/>
              <a:t>- Author</a:t>
            </a:r>
            <a:r>
              <a:rPr lang="en-AU" sz="4500" dirty="0"/>
              <a:t/>
            </a:r>
            <a:br>
              <a:rPr lang="en-AU" sz="4500" dirty="0"/>
            </a:br>
            <a:endParaRPr lang="en-US" sz="4500" dirty="0" smtClean="0"/>
          </a:p>
          <a:p>
            <a:pPr marL="0" indent="0">
              <a:buNone/>
            </a:pPr>
            <a:endParaRPr lang="en-US" sz="1800" dirty="0"/>
          </a:p>
          <a:p>
            <a:pPr marL="0" indent="0">
              <a:buNone/>
            </a:pPr>
            <a:endParaRPr lang="en-AU" sz="1800" dirty="0"/>
          </a:p>
          <a:p>
            <a:endParaRPr lang="en-AU" sz="2000" dirty="0"/>
          </a:p>
          <a:p>
            <a:pPr marL="0" indent="0" algn="ctr">
              <a:buNone/>
            </a:pPr>
            <a:endParaRPr lang="en-AU" sz="2000" dirty="0"/>
          </a:p>
          <a:p>
            <a:pPr marL="0" indent="0">
              <a:buNone/>
            </a:pPr>
            <a:endParaRPr lang="en-AU" dirty="0" smtClean="0"/>
          </a:p>
          <a:p>
            <a:pPr marL="0" indent="0">
              <a:buNone/>
            </a:pPr>
            <a:endParaRPr lang="en-AU" dirty="0"/>
          </a:p>
        </p:txBody>
      </p:sp>
      <p:pic>
        <p:nvPicPr>
          <p:cNvPr id="4" name="Picture 3"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Tree>
    <p:extLst>
      <p:ext uri="{BB962C8B-B14F-4D97-AF65-F5344CB8AC3E}">
        <p14:creationId xmlns:p14="http://schemas.microsoft.com/office/powerpoint/2010/main" val="1350003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25000" lnSpcReduction="20000"/>
          </a:bodyPr>
          <a:lstStyle/>
          <a:p>
            <a:pPr marL="0" indent="0" algn="ctr">
              <a:buNone/>
            </a:pPr>
            <a:r>
              <a:rPr lang="en-AU" sz="9600" b="1" dirty="0" smtClean="0">
                <a:solidFill>
                  <a:srgbClr val="0070C0"/>
                </a:solidFill>
              </a:rPr>
              <a:t>CBCA Reading </a:t>
            </a:r>
            <a:r>
              <a:rPr lang="en-AU" sz="9600" b="1" dirty="0">
                <a:solidFill>
                  <a:srgbClr val="0070C0"/>
                </a:solidFill>
              </a:rPr>
              <a:t>Time online - </a:t>
            </a:r>
            <a:r>
              <a:rPr lang="en-AU" sz="9600" b="1" dirty="0">
                <a:solidFill>
                  <a:srgbClr val="C00000"/>
                </a:solidFill>
                <a:hlinkClick r:id="rId3"/>
              </a:rPr>
              <a:t>http://readingtime.com.au</a:t>
            </a:r>
            <a:r>
              <a:rPr lang="en-AU" sz="9600" b="1" dirty="0" smtClean="0">
                <a:solidFill>
                  <a:srgbClr val="C00000"/>
                </a:solidFill>
                <a:hlinkClick r:id="rId3"/>
              </a:rPr>
              <a:t>/</a:t>
            </a:r>
            <a:endParaRPr lang="en-AU" sz="9600" b="1" dirty="0" smtClean="0">
              <a:solidFill>
                <a:srgbClr val="C00000"/>
              </a:solidFill>
            </a:endParaRPr>
          </a:p>
          <a:p>
            <a:endParaRPr lang="en-AU" sz="2000" b="1" dirty="0" smtClean="0">
              <a:solidFill>
                <a:srgbClr val="C00000"/>
              </a:solidFill>
            </a:endParaRPr>
          </a:p>
          <a:p>
            <a:endParaRPr lang="en-AU" sz="2000" b="1" dirty="0">
              <a:solidFill>
                <a:srgbClr val="C00000"/>
              </a:solidFill>
            </a:endParaRPr>
          </a:p>
          <a:p>
            <a:endParaRPr lang="en-AU" sz="2000" b="1" dirty="0" smtClean="0">
              <a:solidFill>
                <a:srgbClr val="C00000"/>
              </a:solidFill>
            </a:endParaRPr>
          </a:p>
          <a:p>
            <a:endParaRPr lang="en-AU" sz="2000" b="1" dirty="0">
              <a:solidFill>
                <a:srgbClr val="C00000"/>
              </a:solidFill>
            </a:endParaRPr>
          </a:p>
          <a:p>
            <a:endParaRPr lang="en-AU" sz="2000" b="1" dirty="0" smtClean="0">
              <a:solidFill>
                <a:srgbClr val="C00000"/>
              </a:solidFill>
            </a:endParaRPr>
          </a:p>
          <a:p>
            <a:endParaRPr lang="en-AU" sz="2000" b="1" dirty="0">
              <a:solidFill>
                <a:srgbClr val="C00000"/>
              </a:solidFill>
            </a:endParaRPr>
          </a:p>
          <a:p>
            <a:endParaRPr lang="en-AU" sz="2000" b="1" dirty="0">
              <a:solidFill>
                <a:srgbClr val="C00000"/>
              </a:solidFill>
            </a:endParaRPr>
          </a:p>
          <a:p>
            <a:pPr marL="0" indent="0">
              <a:buNone/>
            </a:pPr>
            <a:endParaRPr lang="en-AU" sz="2000" b="1" dirty="0" smtClean="0">
              <a:solidFill>
                <a:srgbClr val="C00000"/>
              </a:solidFill>
            </a:endParaRPr>
          </a:p>
          <a:p>
            <a:pPr marL="0" indent="0">
              <a:buNone/>
            </a:pPr>
            <a:endParaRPr lang="en-AU" sz="6400" b="1" dirty="0" smtClean="0">
              <a:solidFill>
                <a:srgbClr val="C00000"/>
              </a:solidFill>
            </a:endParaRPr>
          </a:p>
          <a:p>
            <a:pPr marL="0" indent="0">
              <a:buNone/>
            </a:pPr>
            <a:r>
              <a:rPr lang="en-AU" sz="6400" b="1" dirty="0" smtClean="0">
                <a:solidFill>
                  <a:srgbClr val="C00000"/>
                </a:solidFill>
              </a:rPr>
              <a:t>             </a:t>
            </a:r>
          </a:p>
          <a:p>
            <a:pPr marL="0" indent="0">
              <a:buNone/>
            </a:pPr>
            <a:r>
              <a:rPr lang="en-AU" sz="7200" b="1" dirty="0">
                <a:solidFill>
                  <a:srgbClr val="C00000"/>
                </a:solidFill>
              </a:rPr>
              <a:t> </a:t>
            </a:r>
            <a:r>
              <a:rPr lang="en-AU" sz="7200" b="1" dirty="0" smtClean="0">
                <a:solidFill>
                  <a:srgbClr val="C00000"/>
                </a:solidFill>
              </a:rPr>
              <a:t>           *Reviews</a:t>
            </a:r>
          </a:p>
          <a:p>
            <a:pPr marL="0" indent="0">
              <a:buNone/>
            </a:pPr>
            <a:r>
              <a:rPr lang="en-AU" sz="7200" b="1" dirty="0" smtClean="0">
                <a:solidFill>
                  <a:srgbClr val="C00000"/>
                </a:solidFill>
              </a:rPr>
              <a:t>        *Interviews</a:t>
            </a:r>
            <a:r>
              <a:rPr lang="en-AU" sz="6400" b="1" dirty="0" smtClean="0">
                <a:solidFill>
                  <a:srgbClr val="C00000"/>
                </a:solidFill>
              </a:rPr>
              <a:t>	                                         				     </a:t>
            </a:r>
          </a:p>
          <a:p>
            <a:pPr marL="0" indent="0">
              <a:buNone/>
            </a:pPr>
            <a:r>
              <a:rPr lang="en-AU" sz="6400" b="1" dirty="0">
                <a:solidFill>
                  <a:srgbClr val="C00000"/>
                </a:solidFill>
              </a:rPr>
              <a:t> </a:t>
            </a:r>
            <a:r>
              <a:rPr lang="en-AU" sz="6400" b="1" dirty="0" smtClean="0">
                <a:solidFill>
                  <a:srgbClr val="C00000"/>
                </a:solidFill>
              </a:rPr>
              <a:t>                                                                                                                         </a:t>
            </a:r>
            <a:r>
              <a:rPr lang="en-AU" sz="7200" b="1" dirty="0">
                <a:solidFill>
                  <a:srgbClr val="C00000"/>
                </a:solidFill>
              </a:rPr>
              <a:t>*Search</a:t>
            </a:r>
          </a:p>
          <a:p>
            <a:pPr marL="0" indent="0">
              <a:buNone/>
            </a:pPr>
            <a:r>
              <a:rPr lang="en-AU" sz="6400" b="1" dirty="0" smtClean="0">
                <a:solidFill>
                  <a:srgbClr val="C00000"/>
                </a:solidFill>
              </a:rPr>
              <a:t>                                                                           </a:t>
            </a:r>
          </a:p>
          <a:p>
            <a:pPr marL="0" indent="0">
              <a:buNone/>
            </a:pPr>
            <a:r>
              <a:rPr lang="en-AU" sz="6400" b="1" dirty="0" smtClean="0">
                <a:solidFill>
                  <a:srgbClr val="C00000"/>
                </a:solidFill>
              </a:rPr>
              <a:t>											     </a:t>
            </a:r>
          </a:p>
          <a:p>
            <a:endParaRPr lang="en-AU" sz="6400" b="1" dirty="0">
              <a:solidFill>
                <a:srgbClr val="C00000"/>
              </a:solidFill>
            </a:endParaRPr>
          </a:p>
          <a:p>
            <a:pPr marL="0" indent="0">
              <a:buNone/>
            </a:pPr>
            <a:r>
              <a:rPr lang="en-AU" sz="7200" b="1" dirty="0" smtClean="0">
                <a:solidFill>
                  <a:srgbClr val="C00000"/>
                </a:solidFill>
              </a:rPr>
              <a:t>     *</a:t>
            </a:r>
            <a:r>
              <a:rPr lang="en-AU" sz="7200" b="1" dirty="0">
                <a:solidFill>
                  <a:srgbClr val="C00000"/>
                </a:solidFill>
              </a:rPr>
              <a:t>Latest Posts</a:t>
            </a:r>
            <a:endParaRPr lang="en-AU" sz="7200" b="1" dirty="0" smtClean="0">
              <a:solidFill>
                <a:srgbClr val="C00000"/>
              </a:solidFill>
            </a:endParaRPr>
          </a:p>
          <a:p>
            <a:endParaRPr lang="en-AU" sz="6400" b="1" dirty="0" smtClean="0">
              <a:solidFill>
                <a:srgbClr val="C00000"/>
              </a:solidFill>
            </a:endParaRPr>
          </a:p>
          <a:p>
            <a:pPr marL="0" indent="0">
              <a:buNone/>
            </a:pPr>
            <a:r>
              <a:rPr lang="en-AU" sz="7200" b="1" dirty="0" smtClean="0">
                <a:solidFill>
                  <a:srgbClr val="C00000"/>
                </a:solidFill>
              </a:rPr>
              <a:t>                                                                                                           *</a:t>
            </a:r>
            <a:r>
              <a:rPr lang="en-AU" sz="7200" b="1" dirty="0">
                <a:solidFill>
                  <a:srgbClr val="C00000"/>
                </a:solidFill>
              </a:rPr>
              <a:t>Sign up for </a:t>
            </a:r>
            <a:r>
              <a:rPr lang="en-AU" sz="7200" b="1" dirty="0" smtClean="0">
                <a:solidFill>
                  <a:srgbClr val="C00000"/>
                </a:solidFill>
              </a:rPr>
              <a:t>newsletter</a:t>
            </a:r>
          </a:p>
          <a:p>
            <a:pPr marL="0" indent="0">
              <a:buNone/>
            </a:pPr>
            <a:r>
              <a:rPr lang="en-AU" sz="6400" b="1" dirty="0" smtClean="0">
                <a:solidFill>
                  <a:srgbClr val="C00000"/>
                </a:solidFill>
              </a:rPr>
              <a:t>                                                                                                                          </a:t>
            </a:r>
            <a:r>
              <a:rPr lang="en-AU" sz="7200" b="1" dirty="0">
                <a:solidFill>
                  <a:srgbClr val="C00000"/>
                </a:solidFill>
              </a:rPr>
              <a:t>*Categories</a:t>
            </a:r>
          </a:p>
          <a:p>
            <a:pPr marL="0" indent="0">
              <a:buNone/>
            </a:pPr>
            <a:r>
              <a:rPr lang="en-AU" sz="2000" b="1" dirty="0">
                <a:solidFill>
                  <a:srgbClr val="C00000"/>
                </a:solidFill>
              </a:rPr>
              <a:t>	</a:t>
            </a:r>
            <a:r>
              <a:rPr lang="en-AU" sz="2000" b="1" dirty="0" smtClean="0">
                <a:solidFill>
                  <a:srgbClr val="C00000"/>
                </a:solidFill>
              </a:rPr>
              <a:t>	</a:t>
            </a:r>
            <a:r>
              <a:rPr lang="en-AU" sz="7200" b="1" dirty="0" smtClean="0">
                <a:solidFill>
                  <a:srgbClr val="C00000"/>
                </a:solidFill>
              </a:rPr>
              <a:t>*Recent posts</a:t>
            </a:r>
            <a:r>
              <a:rPr lang="en-AU" sz="6400" b="1" dirty="0" smtClean="0">
                <a:solidFill>
                  <a:srgbClr val="C00000"/>
                </a:solidFill>
              </a:rPr>
              <a:t>	</a:t>
            </a:r>
            <a:r>
              <a:rPr lang="en-AU" sz="7200" b="1" dirty="0" smtClean="0">
                <a:solidFill>
                  <a:srgbClr val="C00000"/>
                </a:solidFill>
              </a:rPr>
              <a:t>*Recent Comments</a:t>
            </a:r>
            <a:r>
              <a:rPr lang="en-AU" sz="6400" b="1" dirty="0" smtClean="0">
                <a:solidFill>
                  <a:srgbClr val="C00000"/>
                </a:solidFill>
              </a:rPr>
              <a:t>	</a:t>
            </a:r>
            <a:r>
              <a:rPr lang="en-AU" sz="2000" b="1" dirty="0" smtClean="0">
                <a:solidFill>
                  <a:srgbClr val="C00000"/>
                </a:solidFill>
              </a:rPr>
              <a:t>			</a:t>
            </a:r>
            <a:endParaRPr lang="en-AU" sz="2000" b="1" dirty="0">
              <a:solidFill>
                <a:srgbClr val="C00000"/>
              </a:solidFill>
            </a:endParaRPr>
          </a:p>
        </p:txBody>
      </p:sp>
      <p:pic>
        <p:nvPicPr>
          <p:cNvPr id="4" name="Picture 3"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433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609" r="20557"/>
          <a:stretch/>
        </p:blipFill>
        <p:spPr bwMode="auto">
          <a:xfrm>
            <a:off x="2123727" y="1988840"/>
            <a:ext cx="3937469" cy="370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76874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050"/>
            <a:ext cx="6768752" cy="851694"/>
          </a:xfrm>
        </p:spPr>
        <p:txBody>
          <a:bodyPr>
            <a:normAutofit/>
          </a:bodyPr>
          <a:lstStyle/>
          <a:p>
            <a:r>
              <a:rPr lang="en-AU" sz="1200" dirty="0" smtClean="0"/>
              <a:t>		</a:t>
            </a:r>
            <a:r>
              <a:rPr lang="en-AU" sz="1200" dirty="0" smtClean="0">
                <a:solidFill>
                  <a:srgbClr val="0070C0"/>
                </a:solidFill>
              </a:rPr>
              <a:t>CBCA and more – Supporting your connection to story</a:t>
            </a:r>
            <a:endParaRPr lang="en-AU" sz="1200" dirty="0">
              <a:solidFill>
                <a:srgbClr val="0070C0"/>
              </a:solidFill>
            </a:endParaRPr>
          </a:p>
        </p:txBody>
      </p:sp>
      <p:sp>
        <p:nvSpPr>
          <p:cNvPr id="3" name="Content Placeholder 2"/>
          <p:cNvSpPr>
            <a:spLocks noGrp="1"/>
          </p:cNvSpPr>
          <p:nvPr>
            <p:ph idx="1"/>
          </p:nvPr>
        </p:nvSpPr>
        <p:spPr>
          <a:xfrm>
            <a:off x="3575050" y="1412776"/>
            <a:ext cx="5111750" cy="4713387"/>
          </a:xfrm>
        </p:spPr>
        <p:txBody>
          <a:bodyPr>
            <a:normAutofit/>
          </a:bodyPr>
          <a:lstStyle/>
          <a:p>
            <a:pPr marL="0" indent="0" algn="ctr">
              <a:buNone/>
            </a:pPr>
            <a:r>
              <a:rPr lang="en-AU" sz="2400" b="1" i="1" dirty="0" smtClean="0">
                <a:solidFill>
                  <a:schemeClr val="tx2"/>
                </a:solidFill>
              </a:rPr>
              <a:t>STATE </a:t>
            </a:r>
          </a:p>
          <a:p>
            <a:pPr marL="0" indent="0" algn="ctr">
              <a:buNone/>
            </a:pPr>
            <a:r>
              <a:rPr lang="en-AU" sz="2400" b="1" i="1" dirty="0">
                <a:solidFill>
                  <a:schemeClr val="tx2"/>
                </a:solidFill>
              </a:rPr>
              <a:t> </a:t>
            </a:r>
            <a:r>
              <a:rPr lang="en-AU" sz="2400" b="1" i="1" dirty="0" smtClean="0">
                <a:solidFill>
                  <a:schemeClr val="tx2"/>
                </a:solidFill>
              </a:rPr>
              <a:t>CBCA NSW Branch</a:t>
            </a:r>
          </a:p>
          <a:p>
            <a:pPr marL="0" indent="0" algn="ctr">
              <a:buNone/>
            </a:pPr>
            <a:r>
              <a:rPr lang="en-AU" sz="2800" b="1" dirty="0" smtClean="0">
                <a:solidFill>
                  <a:schemeClr val="tx2"/>
                </a:solidFill>
              </a:rPr>
              <a:t>*Publications</a:t>
            </a:r>
          </a:p>
          <a:p>
            <a:pPr marL="0" indent="0" algn="ctr">
              <a:buNone/>
            </a:pPr>
            <a:r>
              <a:rPr lang="en-AU" sz="2800" b="1" dirty="0" smtClean="0">
                <a:solidFill>
                  <a:schemeClr val="tx2"/>
                </a:solidFill>
              </a:rPr>
              <a:t>*Events</a:t>
            </a:r>
          </a:p>
          <a:p>
            <a:pPr marL="0" indent="0" algn="ctr">
              <a:buNone/>
            </a:pPr>
            <a:r>
              <a:rPr lang="en-AU" sz="2800" b="1" dirty="0" smtClean="0">
                <a:solidFill>
                  <a:schemeClr val="tx2"/>
                </a:solidFill>
              </a:rPr>
              <a:t>*Programs</a:t>
            </a:r>
          </a:p>
          <a:p>
            <a:pPr marL="0" indent="0" algn="ctr">
              <a:buNone/>
            </a:pPr>
            <a:r>
              <a:rPr lang="en-AU" sz="2800" b="1" dirty="0" smtClean="0">
                <a:solidFill>
                  <a:schemeClr val="tx2"/>
                </a:solidFill>
              </a:rPr>
              <a:t>*Merchandise</a:t>
            </a:r>
          </a:p>
          <a:p>
            <a:pPr marL="0" indent="0" algn="ctr">
              <a:buNone/>
            </a:pPr>
            <a:r>
              <a:rPr lang="en-AU" sz="2800" b="1" dirty="0" smtClean="0">
                <a:solidFill>
                  <a:schemeClr val="tx2"/>
                </a:solidFill>
              </a:rPr>
              <a:t>*Local authors/ illustrators</a:t>
            </a:r>
          </a:p>
          <a:p>
            <a:pPr marL="0" indent="0" algn="ctr">
              <a:buNone/>
            </a:pPr>
            <a:r>
              <a:rPr lang="en-AU" sz="2800" b="1" dirty="0" smtClean="0">
                <a:solidFill>
                  <a:schemeClr val="tx2"/>
                </a:solidFill>
              </a:rPr>
              <a:t>*Website </a:t>
            </a:r>
          </a:p>
          <a:p>
            <a:pPr marL="0" indent="0" algn="ctr">
              <a:buNone/>
            </a:pPr>
            <a:r>
              <a:rPr lang="en-AU" sz="2000" b="1" dirty="0">
                <a:solidFill>
                  <a:schemeClr val="tx2"/>
                </a:solidFill>
              </a:rPr>
              <a:t>http://nsw.cbca.org.au/index.php</a:t>
            </a:r>
            <a:endParaRPr lang="en-AU" sz="2000" b="1" dirty="0" smtClean="0">
              <a:solidFill>
                <a:schemeClr val="tx2"/>
              </a:solidFill>
            </a:endParaRPr>
          </a:p>
          <a:p>
            <a:pPr marL="0" indent="0" algn="ctr">
              <a:buNone/>
            </a:pPr>
            <a:endParaRPr lang="en-AU" b="1" dirty="0" smtClean="0"/>
          </a:p>
          <a:p>
            <a:pPr marL="0" indent="0" algn="ctr">
              <a:buNone/>
            </a:pPr>
            <a:endParaRPr lang="en-AU" b="1" dirty="0"/>
          </a:p>
        </p:txBody>
      </p:sp>
      <p:sp>
        <p:nvSpPr>
          <p:cNvPr id="5" name="Text Placeholder 4"/>
          <p:cNvSpPr>
            <a:spLocks noGrp="1"/>
          </p:cNvSpPr>
          <p:nvPr>
            <p:ph type="body" sz="half" idx="2"/>
          </p:nvPr>
        </p:nvSpPr>
        <p:spPr>
          <a:xfrm>
            <a:off x="451235" y="1412776"/>
            <a:ext cx="3008313" cy="4691063"/>
          </a:xfrm>
        </p:spPr>
        <p:txBody>
          <a:bodyPr>
            <a:normAutofit lnSpcReduction="10000"/>
          </a:bodyPr>
          <a:lstStyle/>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r>
              <a:rPr lang="en-AU" sz="2400" b="1" dirty="0" smtClean="0">
                <a:solidFill>
                  <a:srgbClr val="0070C0"/>
                </a:solidFill>
              </a:rPr>
              <a:t>       </a:t>
            </a:r>
            <a:r>
              <a:rPr lang="en-AU" sz="2800" b="1" dirty="0" smtClean="0">
                <a:solidFill>
                  <a:srgbClr val="0070C0"/>
                </a:solidFill>
              </a:rPr>
              <a:t>Layers </a:t>
            </a:r>
            <a:r>
              <a:rPr lang="en-AU" sz="2800" b="1" dirty="0">
                <a:solidFill>
                  <a:srgbClr val="0070C0"/>
                </a:solidFill>
              </a:rPr>
              <a:t>of CBCA</a:t>
            </a:r>
          </a:p>
          <a:p>
            <a:endParaRPr lang="en-A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42" y="1844824"/>
            <a:ext cx="2763486" cy="36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Users\Jackie\Downloads\CBCA_full_logo_blue_no-tag_NSW.png"/>
          <p:cNvPicPr/>
          <p:nvPr/>
        </p:nvPicPr>
        <p:blipFill>
          <a:blip r:embed="rId4">
            <a:extLst>
              <a:ext uri="{28A0092B-C50C-407E-A947-70E740481C1C}">
                <a14:useLocalDpi xmlns:a14="http://schemas.microsoft.com/office/drawing/2010/main" val="0"/>
              </a:ext>
            </a:extLst>
          </a:blip>
          <a:srcRect/>
          <a:stretch>
            <a:fillRect/>
          </a:stretch>
        </p:blipFill>
        <p:spPr bwMode="auto">
          <a:xfrm>
            <a:off x="3707903" y="1646510"/>
            <a:ext cx="1152129" cy="2012057"/>
          </a:xfrm>
          <a:prstGeom prst="rect">
            <a:avLst/>
          </a:prstGeom>
          <a:noFill/>
          <a:ln>
            <a:noFill/>
          </a:ln>
        </p:spPr>
      </p:pic>
      <p:sp>
        <p:nvSpPr>
          <p:cNvPr id="4" name="Rectangle 3"/>
          <p:cNvSpPr/>
          <p:nvPr/>
        </p:nvSpPr>
        <p:spPr>
          <a:xfrm>
            <a:off x="3466312" y="3244334"/>
            <a:ext cx="277640" cy="369332"/>
          </a:xfrm>
          <a:prstGeom prst="rect">
            <a:avLst/>
          </a:prstGeom>
        </p:spPr>
        <p:txBody>
          <a:bodyPr wrap="none">
            <a:spAutoFit/>
          </a:bodyPr>
          <a:lstStyle/>
          <a:p>
            <a:r>
              <a:rPr lang="en-AU" dirty="0" smtClean="0"/>
              <a:t>"</a:t>
            </a:r>
            <a:endParaRPr lang="en-AU" dirty="0"/>
          </a:p>
        </p:txBody>
      </p:sp>
      <p:pic>
        <p:nvPicPr>
          <p:cNvPr id="10" name="Picture 9" descr="C:\Users\Jackie\Downloads\image.png"/>
          <p:cNvPicPr/>
          <p:nvPr/>
        </p:nvPicPr>
        <p:blipFill>
          <a:blip r:embed="rId5">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Tree>
    <p:extLst>
      <p:ext uri="{BB962C8B-B14F-4D97-AF65-F5344CB8AC3E}">
        <p14:creationId xmlns:p14="http://schemas.microsoft.com/office/powerpoint/2010/main" val="3951775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a:t>
            </a:r>
            <a:r>
              <a:rPr lang="en-AU" sz="1200" b="1" dirty="0" smtClean="0">
                <a:solidFill>
                  <a:srgbClr val="0070C0"/>
                </a:solidFill>
              </a:rPr>
              <a:t>story </a:t>
            </a:r>
            <a:endParaRPr lang="en-AU" sz="1200" dirty="0"/>
          </a:p>
        </p:txBody>
      </p:sp>
      <p:sp>
        <p:nvSpPr>
          <p:cNvPr id="3" name="Content Placeholder 2"/>
          <p:cNvSpPr>
            <a:spLocks noGrp="1"/>
          </p:cNvSpPr>
          <p:nvPr>
            <p:ph idx="1"/>
          </p:nvPr>
        </p:nvSpPr>
        <p:spPr/>
        <p:txBody>
          <a:bodyPr>
            <a:normAutofit fontScale="40000" lnSpcReduction="20000"/>
          </a:bodyPr>
          <a:lstStyle/>
          <a:p>
            <a:pPr marL="0" indent="0">
              <a:buNone/>
            </a:pPr>
            <a:r>
              <a:rPr lang="en-AU" sz="2400" dirty="0" smtClean="0"/>
              <a:t> </a:t>
            </a:r>
          </a:p>
          <a:p>
            <a:pPr marL="0" indent="0">
              <a:buNone/>
            </a:pPr>
            <a:endParaRPr lang="en-AU" sz="2000" dirty="0" smtClean="0"/>
          </a:p>
          <a:p>
            <a:pPr marL="0" indent="0">
              <a:buNone/>
            </a:pPr>
            <a:endParaRPr lang="en-AU" sz="2000" dirty="0"/>
          </a:p>
          <a:p>
            <a:pPr marL="0" indent="0">
              <a:buNone/>
            </a:pPr>
            <a:endParaRPr lang="en-AU" sz="2000" dirty="0" smtClean="0"/>
          </a:p>
          <a:p>
            <a:pPr marL="0" indent="0">
              <a:buNone/>
            </a:pPr>
            <a:endParaRPr lang="en-AU" sz="2000" dirty="0"/>
          </a:p>
          <a:p>
            <a:pPr marL="0" indent="0">
              <a:buNone/>
            </a:pPr>
            <a:endParaRPr lang="en-AU" sz="2300" b="1" dirty="0" smtClean="0">
              <a:solidFill>
                <a:srgbClr val="FF0000"/>
              </a:solidFill>
            </a:endParaRPr>
          </a:p>
          <a:p>
            <a:pPr marL="0" indent="0">
              <a:buNone/>
            </a:pPr>
            <a:endParaRPr lang="en-AU" sz="2300" b="1" dirty="0">
              <a:solidFill>
                <a:srgbClr val="FF0000"/>
              </a:solidFill>
            </a:endParaRPr>
          </a:p>
          <a:p>
            <a:pPr marL="0" indent="0">
              <a:buNone/>
            </a:pPr>
            <a:endParaRPr lang="en-AU" sz="2300" b="1" dirty="0" smtClean="0">
              <a:solidFill>
                <a:srgbClr val="FF0000"/>
              </a:solidFill>
            </a:endParaRPr>
          </a:p>
          <a:p>
            <a:pPr marL="0" indent="0">
              <a:buNone/>
            </a:pPr>
            <a:endParaRPr lang="en-AU" sz="3800" b="1" dirty="0" smtClean="0">
              <a:solidFill>
                <a:srgbClr val="FF0000"/>
              </a:solidFill>
            </a:endParaRPr>
          </a:p>
          <a:p>
            <a:pPr marL="0" indent="0">
              <a:buNone/>
            </a:pPr>
            <a:r>
              <a:rPr lang="en-AU" sz="3800" b="1" dirty="0" smtClean="0">
                <a:solidFill>
                  <a:srgbClr val="FF0000"/>
                </a:solidFill>
              </a:rPr>
              <a:t>Latest news * </a:t>
            </a:r>
            <a:r>
              <a:rPr lang="en-AU" sz="1800" b="1" dirty="0">
                <a:solidFill>
                  <a:srgbClr val="FF0000"/>
                </a:solidFill>
              </a:rPr>
              <a:t>	</a:t>
            </a:r>
            <a:r>
              <a:rPr lang="en-AU" sz="1800" b="1" dirty="0" smtClean="0">
                <a:solidFill>
                  <a:srgbClr val="FF0000"/>
                </a:solidFill>
              </a:rPr>
              <a:t>					</a:t>
            </a:r>
          </a:p>
          <a:p>
            <a:pPr marL="0" indent="0">
              <a:buNone/>
            </a:pPr>
            <a:endParaRPr lang="en-AU" sz="1800" b="1" dirty="0">
              <a:solidFill>
                <a:srgbClr val="FF0000"/>
              </a:solidFill>
            </a:endParaRPr>
          </a:p>
          <a:p>
            <a:pPr marL="0" indent="0">
              <a:buNone/>
            </a:pPr>
            <a:r>
              <a:rPr lang="en-AU" sz="1800" b="1" dirty="0">
                <a:solidFill>
                  <a:srgbClr val="FF0000"/>
                </a:solidFill>
              </a:rPr>
              <a:t>	</a:t>
            </a:r>
            <a:r>
              <a:rPr lang="en-AU" sz="1800" b="1" dirty="0" smtClean="0">
                <a:solidFill>
                  <a:srgbClr val="FF0000"/>
                </a:solidFill>
              </a:rPr>
              <a:t>						</a:t>
            </a:r>
            <a:endParaRPr lang="en-AU" sz="1800" b="1" dirty="0">
              <a:solidFill>
                <a:srgbClr val="FF0000"/>
              </a:solidFill>
            </a:endParaRPr>
          </a:p>
          <a:p>
            <a:pPr marL="0" indent="0">
              <a:buNone/>
            </a:pPr>
            <a:r>
              <a:rPr lang="en-AU" sz="1800" b="1" dirty="0" smtClean="0">
                <a:solidFill>
                  <a:srgbClr val="FF0000"/>
                </a:solidFill>
              </a:rPr>
              <a:t>							</a:t>
            </a:r>
            <a:r>
              <a:rPr lang="en-AU" sz="3800" b="1" dirty="0" smtClean="0">
                <a:solidFill>
                  <a:srgbClr val="FF0000"/>
                </a:solidFill>
              </a:rPr>
              <a:t>*</a:t>
            </a:r>
            <a:r>
              <a:rPr lang="en-AU" sz="3800" b="1" dirty="0" err="1" smtClean="0">
                <a:solidFill>
                  <a:srgbClr val="FF0000"/>
                </a:solidFill>
              </a:rPr>
              <a:t>iRead</a:t>
            </a:r>
            <a:endParaRPr lang="en-AU" sz="3800" b="1" dirty="0" smtClean="0">
              <a:solidFill>
                <a:srgbClr val="FF0000"/>
              </a:solidFill>
            </a:endParaRPr>
          </a:p>
          <a:p>
            <a:pPr marL="0" indent="0">
              <a:buNone/>
            </a:pPr>
            <a:r>
              <a:rPr lang="en-AU" sz="3800" b="1" dirty="0" smtClean="0">
                <a:solidFill>
                  <a:srgbClr val="FF0000"/>
                </a:solidFill>
              </a:rPr>
              <a:t>							*ABAB All the         							Buzz About Books</a:t>
            </a:r>
          </a:p>
          <a:p>
            <a:pPr marL="0" indent="0">
              <a:buNone/>
            </a:pPr>
            <a:endParaRPr lang="en-AU" sz="3800" b="1" dirty="0" smtClean="0">
              <a:solidFill>
                <a:srgbClr val="FF0000"/>
              </a:solidFill>
            </a:endParaRPr>
          </a:p>
          <a:p>
            <a:pPr marL="0" indent="0">
              <a:buNone/>
            </a:pPr>
            <a:r>
              <a:rPr lang="en-AU" sz="3800" b="1" dirty="0">
                <a:solidFill>
                  <a:srgbClr val="FF0000"/>
                </a:solidFill>
              </a:rPr>
              <a:t>	</a:t>
            </a:r>
            <a:r>
              <a:rPr lang="en-AU" sz="3800" b="1" dirty="0" smtClean="0">
                <a:solidFill>
                  <a:srgbClr val="FF0000"/>
                </a:solidFill>
              </a:rPr>
              <a:t>						*Members </a:t>
            </a:r>
          </a:p>
          <a:p>
            <a:pPr marL="0" indent="0">
              <a:buNone/>
            </a:pPr>
            <a:r>
              <a:rPr lang="en-AU" sz="3800" b="1" dirty="0">
                <a:solidFill>
                  <a:srgbClr val="FF0000"/>
                </a:solidFill>
              </a:rPr>
              <a:t>	</a:t>
            </a:r>
            <a:r>
              <a:rPr lang="en-AU" sz="3800" b="1" dirty="0" smtClean="0">
                <a:solidFill>
                  <a:srgbClr val="FF0000"/>
                </a:solidFill>
              </a:rPr>
              <a:t>						Noticeboard</a:t>
            </a:r>
          </a:p>
          <a:p>
            <a:pPr marL="0" indent="0">
              <a:buNone/>
            </a:pPr>
            <a:endParaRPr lang="en-AU" sz="3800" b="1" dirty="0" smtClean="0">
              <a:solidFill>
                <a:srgbClr val="FF0000"/>
              </a:solidFill>
            </a:endParaRPr>
          </a:p>
          <a:p>
            <a:pPr marL="0" indent="0">
              <a:buNone/>
            </a:pPr>
            <a:r>
              <a:rPr lang="en-AU" sz="3800" b="1" dirty="0">
                <a:solidFill>
                  <a:srgbClr val="FF0000"/>
                </a:solidFill>
              </a:rPr>
              <a:t>	</a:t>
            </a:r>
            <a:r>
              <a:rPr lang="en-AU" sz="3800" b="1" dirty="0" smtClean="0">
                <a:solidFill>
                  <a:srgbClr val="FF0000"/>
                </a:solidFill>
              </a:rPr>
              <a:t>						*Reading Time</a:t>
            </a:r>
          </a:p>
          <a:p>
            <a:pPr marL="0" indent="0">
              <a:buNone/>
            </a:pPr>
            <a:endParaRPr lang="en-AU" sz="3800" b="1" dirty="0" smtClean="0">
              <a:solidFill>
                <a:srgbClr val="FF0000"/>
              </a:solidFill>
            </a:endParaRPr>
          </a:p>
          <a:p>
            <a:pPr marL="0" indent="0">
              <a:buNone/>
            </a:pPr>
            <a:endParaRPr lang="en-AU" sz="2600" dirty="0" smtClean="0"/>
          </a:p>
          <a:p>
            <a:pPr marL="0" indent="0">
              <a:buNone/>
            </a:pPr>
            <a:endParaRPr lang="en-AU" sz="2600" dirty="0"/>
          </a:p>
          <a:p>
            <a:pPr marL="0" indent="0" algn="ctr">
              <a:buNone/>
            </a:pPr>
            <a:r>
              <a:rPr lang="en-AU" sz="5000" b="1" dirty="0" smtClean="0">
                <a:solidFill>
                  <a:schemeClr val="tx2"/>
                </a:solidFill>
              </a:rPr>
              <a:t>CBCA NSW Branch Website - http</a:t>
            </a:r>
            <a:r>
              <a:rPr lang="en-AU" sz="5000" b="1" dirty="0">
                <a:solidFill>
                  <a:schemeClr val="tx2"/>
                </a:solidFill>
              </a:rPr>
              <a:t>://nsw.cbca.org.au/index.php</a:t>
            </a:r>
          </a:p>
          <a:p>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584" r="18713"/>
          <a:stretch/>
        </p:blipFill>
        <p:spPr bwMode="auto">
          <a:xfrm>
            <a:off x="2088213" y="1484784"/>
            <a:ext cx="463842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968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AU" sz="2000" b="1" dirty="0" smtClean="0">
              <a:solidFill>
                <a:srgbClr val="FF0000"/>
              </a:solidFill>
            </a:endParaRPr>
          </a:p>
          <a:p>
            <a:pPr marL="0" indent="0">
              <a:buNone/>
            </a:pPr>
            <a:endParaRPr lang="en-AU" sz="2000" b="1" dirty="0">
              <a:solidFill>
                <a:srgbClr val="FF0000"/>
              </a:solidFill>
            </a:endParaRPr>
          </a:p>
          <a:p>
            <a:pPr marL="0" indent="0">
              <a:buNone/>
            </a:pPr>
            <a:endParaRPr lang="en-AU" sz="2000" b="1" dirty="0" smtClean="0">
              <a:solidFill>
                <a:srgbClr val="FF0000"/>
              </a:solidFill>
            </a:endParaRPr>
          </a:p>
          <a:p>
            <a:pPr marL="0" indent="0">
              <a:buNone/>
            </a:pPr>
            <a:r>
              <a:rPr lang="en-AU" sz="2000" b="1" dirty="0" smtClean="0">
                <a:solidFill>
                  <a:srgbClr val="FF0000"/>
                </a:solidFill>
              </a:rPr>
              <a:t>*MEMBERS NOTICEBOARD</a:t>
            </a:r>
            <a:endParaRPr lang="en-AU" sz="2000" b="1" dirty="0">
              <a:solidFill>
                <a:srgbClr val="FF0000"/>
              </a:solidFill>
            </a:endParaRPr>
          </a:p>
          <a:p>
            <a:pPr marL="0" indent="0">
              <a:buNone/>
            </a:pPr>
            <a:r>
              <a:rPr lang="en-AU" sz="2000" b="1" dirty="0" smtClean="0">
                <a:solidFill>
                  <a:srgbClr val="FF0000"/>
                </a:solidFill>
              </a:rPr>
              <a:t>	Calendar</a:t>
            </a:r>
          </a:p>
          <a:p>
            <a:pPr marL="0" indent="0">
              <a:buNone/>
            </a:pPr>
            <a:r>
              <a:rPr lang="en-AU" sz="2000" b="1" dirty="0" smtClean="0">
                <a:solidFill>
                  <a:srgbClr val="FF0000"/>
                </a:solidFill>
              </a:rPr>
              <a:t>	Members </a:t>
            </a:r>
            <a:r>
              <a:rPr lang="en-AU" sz="2000" b="1" dirty="0">
                <a:solidFill>
                  <a:srgbClr val="FF0000"/>
                </a:solidFill>
              </a:rPr>
              <a:t>noticeboard</a:t>
            </a:r>
          </a:p>
          <a:p>
            <a:endParaRPr lang="en-AU" sz="2000" b="1" dirty="0" smtClean="0">
              <a:solidFill>
                <a:srgbClr val="FF0000"/>
              </a:solidFill>
            </a:endParaRPr>
          </a:p>
          <a:p>
            <a:pPr marL="0" indent="0">
              <a:buNone/>
            </a:pPr>
            <a:r>
              <a:rPr lang="en-AU" sz="2000" b="1" dirty="0" smtClean="0">
                <a:solidFill>
                  <a:srgbClr val="FF0000"/>
                </a:solidFill>
              </a:rPr>
              <a:t>	CONNECT – author</a:t>
            </a:r>
          </a:p>
          <a:p>
            <a:pPr marL="0" indent="0">
              <a:buNone/>
            </a:pPr>
            <a:r>
              <a:rPr lang="en-AU" sz="1800" b="1" dirty="0" smtClean="0">
                <a:solidFill>
                  <a:srgbClr val="FF0000"/>
                </a:solidFill>
              </a:rPr>
              <a:t>               and</a:t>
            </a:r>
            <a:r>
              <a:rPr lang="en-AU" sz="2000" b="1" dirty="0" smtClean="0">
                <a:solidFill>
                  <a:srgbClr val="FF0000"/>
                </a:solidFill>
              </a:rPr>
              <a:t> Illustrator members</a:t>
            </a:r>
          </a:p>
          <a:p>
            <a:pPr marL="0" indent="0">
              <a:buNone/>
            </a:pPr>
            <a:endParaRPr lang="en-AU" sz="2000" b="1" dirty="0">
              <a:solidFill>
                <a:srgbClr val="FF0000"/>
              </a:solidFill>
            </a:endParaRPr>
          </a:p>
          <a:p>
            <a:pPr marL="0" indent="0">
              <a:buNone/>
            </a:pPr>
            <a:r>
              <a:rPr lang="en-AU" sz="2000" b="1" dirty="0">
                <a:solidFill>
                  <a:srgbClr val="FF0000"/>
                </a:solidFill>
              </a:rPr>
              <a:t>	</a:t>
            </a:r>
            <a:r>
              <a:rPr lang="en-AU" sz="2400" b="1" dirty="0" smtClean="0">
                <a:solidFill>
                  <a:srgbClr val="0070C0"/>
                </a:solidFill>
              </a:rPr>
              <a:t>http</a:t>
            </a:r>
            <a:r>
              <a:rPr lang="en-AU" sz="2400" b="1" dirty="0">
                <a:solidFill>
                  <a:srgbClr val="0070C0"/>
                </a:solidFill>
              </a:rPr>
              <a:t>://nsw.cbca.org.au/pages/members-news.html</a:t>
            </a:r>
          </a:p>
        </p:txBody>
      </p:sp>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42" r="18003"/>
          <a:stretch/>
        </p:blipFill>
        <p:spPr bwMode="auto">
          <a:xfrm>
            <a:off x="3923929" y="1657536"/>
            <a:ext cx="4176464" cy="363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
        <p:nvSpPr>
          <p:cNvPr id="6" name="Title 5"/>
          <p:cNvSpPr>
            <a:spLocks noGrp="1"/>
          </p:cNvSpPr>
          <p:nvPr>
            <p:ph type="title"/>
          </p:nvPr>
        </p:nvSpPr>
        <p:spPr/>
        <p:txBody>
          <a:bodyPr>
            <a:normAutofit/>
          </a:bodyPr>
          <a:lstStyle/>
          <a:p>
            <a:pPr algn="l"/>
            <a:r>
              <a:rPr lang="en-AU" b="1" dirty="0" smtClean="0">
                <a:solidFill>
                  <a:srgbClr val="0070C0"/>
                </a:solidFill>
              </a:rPr>
              <a:t>		</a:t>
            </a:r>
            <a:r>
              <a:rPr lang="en-AU" sz="1300" b="1" dirty="0" smtClean="0">
                <a:solidFill>
                  <a:srgbClr val="0070C0"/>
                </a:solidFill>
              </a:rPr>
              <a:t>CBCA </a:t>
            </a:r>
            <a:r>
              <a:rPr lang="en-AU" sz="1300" b="1" dirty="0">
                <a:solidFill>
                  <a:srgbClr val="0070C0"/>
                </a:solidFill>
              </a:rPr>
              <a:t>and more – Supporting your connection to story</a:t>
            </a:r>
            <a:endParaRPr lang="en-AU" sz="1300" dirty="0"/>
          </a:p>
        </p:txBody>
      </p:sp>
    </p:spTree>
    <p:extLst>
      <p:ext uri="{BB962C8B-B14F-4D97-AF65-F5344CB8AC3E}">
        <p14:creationId xmlns:p14="http://schemas.microsoft.com/office/powerpoint/2010/main" val="2840457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a:ln>
            <a:solidFill>
              <a:schemeClr val="accent1"/>
            </a:solidFill>
          </a:ln>
        </p:spPr>
        <p:txBody>
          <a:bodyPr>
            <a:normAutofit fontScale="92500" lnSpcReduction="20000"/>
          </a:bodyPr>
          <a:lstStyle/>
          <a:p>
            <a:pPr marL="2743200" lvl="6" indent="0">
              <a:buNone/>
            </a:pPr>
            <a:r>
              <a:rPr lang="en-AU" sz="3500" b="1" dirty="0" smtClean="0">
                <a:solidFill>
                  <a:schemeClr val="tx2"/>
                </a:solidFill>
              </a:rPr>
              <a:t>CBCA NSW Publications</a:t>
            </a:r>
            <a:endParaRPr lang="en-AU" sz="3500" b="1" dirty="0">
              <a:solidFill>
                <a:schemeClr val="tx2"/>
              </a:solidFill>
            </a:endParaRPr>
          </a:p>
          <a:p>
            <a:pPr marL="0" indent="0">
              <a:buNone/>
            </a:pPr>
            <a:r>
              <a:rPr lang="en-AU" b="1" dirty="0" smtClean="0"/>
              <a:t>	</a:t>
            </a:r>
            <a:r>
              <a:rPr lang="en-AU" b="1" i="1" dirty="0" err="1" smtClean="0">
                <a:solidFill>
                  <a:schemeClr val="tx2"/>
                </a:solidFill>
              </a:rPr>
              <a:t>iRead</a:t>
            </a:r>
            <a:r>
              <a:rPr lang="en-AU" b="1" i="1" dirty="0" smtClean="0">
                <a:solidFill>
                  <a:schemeClr val="tx2"/>
                </a:solidFill>
              </a:rPr>
              <a:t> </a:t>
            </a:r>
            <a:r>
              <a:rPr lang="en-AU" b="1" dirty="0" smtClean="0">
                <a:solidFill>
                  <a:schemeClr val="tx2"/>
                </a:solidFill>
              </a:rPr>
              <a:t>-</a:t>
            </a:r>
            <a:r>
              <a:rPr lang="en-AU" b="1" i="1" dirty="0" smtClean="0">
                <a:solidFill>
                  <a:schemeClr val="tx2"/>
                </a:solidFill>
              </a:rPr>
              <a:t> </a:t>
            </a:r>
            <a:r>
              <a:rPr lang="en-AU" sz="2800" b="1" i="1" dirty="0" err="1" smtClean="0">
                <a:solidFill>
                  <a:schemeClr val="tx2"/>
                </a:solidFill>
              </a:rPr>
              <a:t>iRead</a:t>
            </a:r>
            <a:r>
              <a:rPr lang="en-AU" sz="2800" b="1" i="1" dirty="0" smtClean="0">
                <a:solidFill>
                  <a:schemeClr val="tx2"/>
                </a:solidFill>
              </a:rPr>
              <a:t> </a:t>
            </a:r>
            <a:r>
              <a:rPr lang="en-AU" sz="2800" dirty="0"/>
              <a:t>showcases </a:t>
            </a:r>
            <a:r>
              <a:rPr lang="en-AU" sz="2800" dirty="0" smtClean="0"/>
              <a:t>articles across</a:t>
            </a:r>
          </a:p>
          <a:p>
            <a:pPr marL="0" indent="0">
              <a:buNone/>
            </a:pPr>
            <a:r>
              <a:rPr lang="en-AU" sz="2800" dirty="0" smtClean="0"/>
              <a:t> the range of amazing things </a:t>
            </a:r>
            <a:r>
              <a:rPr lang="en-AU" sz="2800" dirty="0"/>
              <a:t>that are </a:t>
            </a:r>
            <a:r>
              <a:rPr lang="en-AU" sz="2800" dirty="0" smtClean="0"/>
              <a:t>happening </a:t>
            </a:r>
          </a:p>
          <a:p>
            <a:pPr marL="0" indent="0">
              <a:buNone/>
            </a:pPr>
            <a:r>
              <a:rPr lang="en-AU" sz="2800" dirty="0" smtClean="0"/>
              <a:t>in </a:t>
            </a:r>
            <a:r>
              <a:rPr lang="en-AU" sz="2800" dirty="0"/>
              <a:t>the </a:t>
            </a:r>
            <a:r>
              <a:rPr lang="en-AU" sz="2800" dirty="0" smtClean="0"/>
              <a:t>world </a:t>
            </a:r>
            <a:r>
              <a:rPr lang="en-AU" sz="2800" dirty="0"/>
              <a:t>of </a:t>
            </a:r>
            <a:r>
              <a:rPr lang="en-AU" sz="2800" dirty="0" smtClean="0"/>
              <a:t>children's literature.</a:t>
            </a:r>
          </a:p>
          <a:p>
            <a:pPr marL="0" indent="0">
              <a:buNone/>
            </a:pPr>
            <a:endParaRPr lang="en-AU" sz="2800" dirty="0" smtClean="0"/>
          </a:p>
          <a:p>
            <a:pPr marL="0" indent="0">
              <a:buNone/>
            </a:pPr>
            <a:endParaRPr lang="en-AU" sz="2800" dirty="0"/>
          </a:p>
          <a:p>
            <a:pPr marL="0" indent="0">
              <a:buNone/>
            </a:pPr>
            <a:r>
              <a:rPr lang="en-AU" sz="2800" b="1" i="1" dirty="0" smtClean="0"/>
              <a:t>		</a:t>
            </a:r>
          </a:p>
          <a:p>
            <a:pPr marL="0" indent="0">
              <a:buNone/>
            </a:pPr>
            <a:r>
              <a:rPr lang="en-AU" sz="2800" b="1" i="1" dirty="0"/>
              <a:t>	</a:t>
            </a:r>
            <a:r>
              <a:rPr lang="en-AU" sz="2800" b="1" i="1" dirty="0" smtClean="0"/>
              <a:t>		</a:t>
            </a:r>
            <a:endParaRPr lang="en-AU" sz="2800" b="1" i="1" dirty="0" smtClean="0">
              <a:solidFill>
                <a:schemeClr val="tx2"/>
              </a:solidFill>
            </a:endParaRPr>
          </a:p>
          <a:p>
            <a:pPr marL="0" indent="0">
              <a:buNone/>
            </a:pPr>
            <a:r>
              <a:rPr lang="en-AU" sz="2800" b="1" i="1" dirty="0" smtClean="0">
                <a:solidFill>
                  <a:schemeClr val="tx2"/>
                </a:solidFill>
              </a:rPr>
              <a:t>                                All the Buzz About Books – ABAB </a:t>
            </a:r>
            <a:r>
              <a:rPr lang="en-AU" sz="2800" dirty="0" smtClean="0"/>
              <a:t>includes articles, competitions, updates and activities related to great Australian authors, books and illustrators.</a:t>
            </a:r>
            <a:r>
              <a:rPr lang="en-AU" dirty="0"/>
              <a:t> </a:t>
            </a:r>
          </a:p>
          <a:p>
            <a:pPr marL="2743200" lvl="6" indent="0">
              <a:buNone/>
            </a:pPr>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7" name="Picture 6"/>
          <p:cNvPicPr/>
          <p:nvPr/>
        </p:nvPicPr>
        <p:blipFill rotWithShape="1">
          <a:blip r:embed="rId4"/>
          <a:srcRect l="29468" t="4965" r="31178" b="-4965"/>
          <a:stretch/>
        </p:blipFill>
        <p:spPr bwMode="auto">
          <a:xfrm rot="20848840">
            <a:off x="1448397" y="3432574"/>
            <a:ext cx="1200248" cy="1793741"/>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5"/>
          <a:srcRect l="28458" t="8747" r="29787" b="1418"/>
          <a:stretch/>
        </p:blipFill>
        <p:spPr bwMode="auto">
          <a:xfrm rot="728980">
            <a:off x="6939715" y="2380072"/>
            <a:ext cx="1529268" cy="2134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15999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25000" lnSpcReduction="20000"/>
          </a:bodyPr>
          <a:lstStyle/>
          <a:p>
            <a:pPr marL="0" indent="0">
              <a:buNone/>
            </a:pPr>
            <a:r>
              <a:rPr lang="en-AU" dirty="0" smtClean="0">
                <a:solidFill>
                  <a:srgbClr val="C00000"/>
                </a:solidFill>
                <a:latin typeface="Ravie" panose="04040805050809020602" pitchFamily="82" charset="0"/>
              </a:rPr>
              <a:t>		</a:t>
            </a:r>
            <a:r>
              <a:rPr lang="en-AU" sz="11200" b="1" dirty="0">
                <a:solidFill>
                  <a:srgbClr val="0070C0"/>
                </a:solidFill>
              </a:rPr>
              <a:t>CBCA NSW Branch Special Events </a:t>
            </a:r>
          </a:p>
          <a:p>
            <a:pPr marL="0" indent="0" algn="ctr">
              <a:buNone/>
            </a:pPr>
            <a:r>
              <a:rPr lang="en-AU" sz="8000" b="1" dirty="0">
                <a:solidFill>
                  <a:srgbClr val="0070C0"/>
                </a:solidFill>
              </a:rPr>
              <a:t>Maurice Saxby Lecture -  2015</a:t>
            </a:r>
            <a:r>
              <a:rPr lang="en-AU" sz="9600" b="1" dirty="0"/>
              <a:t> </a:t>
            </a:r>
            <a:endParaRPr lang="en-AU" sz="9600" dirty="0"/>
          </a:p>
          <a:p>
            <a:pPr marL="0" indent="0">
              <a:buNone/>
            </a:pPr>
            <a:r>
              <a:rPr lang="en-AU" sz="7200" dirty="0"/>
              <a:t>The 2015 Maurice Saxby Lecture was delivered by </a:t>
            </a:r>
            <a:r>
              <a:rPr lang="en-AU" sz="7200" b="1" dirty="0"/>
              <a:t>Libby Gleeson </a:t>
            </a:r>
            <a:r>
              <a:rPr lang="en-AU" sz="7200" dirty="0"/>
              <a:t>at the</a:t>
            </a:r>
            <a:r>
              <a:rPr lang="en-AU" sz="7200" b="1" dirty="0"/>
              <a:t> University of Sydney. </a:t>
            </a:r>
            <a:r>
              <a:rPr lang="en-AU" sz="7200" dirty="0"/>
              <a:t>To view a report: click </a:t>
            </a:r>
            <a:r>
              <a:rPr lang="en-AU" sz="7200" dirty="0">
                <a:hlinkClick r:id="rId2"/>
              </a:rPr>
              <a:t>here</a:t>
            </a:r>
            <a:r>
              <a:rPr lang="en-AU" sz="7200" dirty="0"/>
              <a:t> . Previous speakers have included Robyn Ewing and Mark  Macleod. This lecture is held every two years</a:t>
            </a:r>
            <a:r>
              <a:rPr lang="en-AU" sz="7200" dirty="0" smtClean="0"/>
              <a:t>.</a:t>
            </a:r>
          </a:p>
          <a:p>
            <a:pPr marL="0" indent="0">
              <a:buNone/>
            </a:pPr>
            <a:endParaRPr lang="en-AU" sz="3600" dirty="0"/>
          </a:p>
          <a:p>
            <a:pPr marL="0" indent="0">
              <a:buNone/>
            </a:pPr>
            <a:endParaRPr lang="en-AU" sz="3600" dirty="0"/>
          </a:p>
          <a:p>
            <a:pPr marL="0" indent="0" algn="ctr">
              <a:buNone/>
            </a:pPr>
            <a:endParaRPr lang="en-AU" sz="1800" b="1" dirty="0">
              <a:solidFill>
                <a:srgbClr val="0070C0"/>
              </a:solidFill>
            </a:endParaRPr>
          </a:p>
          <a:p>
            <a:pPr marL="0" indent="0" algn="ctr">
              <a:buNone/>
            </a:pPr>
            <a:endParaRPr lang="en-AU" sz="1800" b="1" dirty="0">
              <a:solidFill>
                <a:srgbClr val="0070C0"/>
              </a:solidFill>
            </a:endParaRPr>
          </a:p>
          <a:p>
            <a:pPr marL="0" indent="0" algn="ctr">
              <a:buNone/>
            </a:pPr>
            <a:endParaRPr lang="en-AU" sz="1800" b="1" dirty="0" smtClean="0">
              <a:solidFill>
                <a:srgbClr val="0070C0"/>
              </a:solidFill>
            </a:endParaRPr>
          </a:p>
          <a:p>
            <a:pPr marL="0" indent="0" algn="ctr">
              <a:buNone/>
            </a:pPr>
            <a:endParaRPr lang="en-AU" sz="1800" b="1" dirty="0">
              <a:solidFill>
                <a:srgbClr val="0070C0"/>
              </a:solidFill>
            </a:endParaRPr>
          </a:p>
          <a:p>
            <a:pPr marL="0" indent="0" algn="ctr">
              <a:buNone/>
            </a:pPr>
            <a:endParaRPr lang="en-AU" sz="1800" b="1" dirty="0" smtClean="0">
              <a:solidFill>
                <a:srgbClr val="0070C0"/>
              </a:solidFill>
            </a:endParaRPr>
          </a:p>
          <a:p>
            <a:pPr marL="0" indent="0" algn="ctr">
              <a:buNone/>
            </a:pPr>
            <a:endParaRPr lang="en-AU" sz="1800" b="1" dirty="0">
              <a:solidFill>
                <a:srgbClr val="0070C0"/>
              </a:solidFill>
            </a:endParaRPr>
          </a:p>
          <a:p>
            <a:pPr marL="0" indent="0" algn="ctr">
              <a:buNone/>
            </a:pPr>
            <a:endParaRPr lang="en-AU" sz="2800" b="1" dirty="0" smtClean="0">
              <a:solidFill>
                <a:srgbClr val="0070C0"/>
              </a:solidFill>
            </a:endParaRPr>
          </a:p>
          <a:p>
            <a:pPr marL="0" indent="0" algn="ctr">
              <a:buNone/>
            </a:pPr>
            <a:endParaRPr lang="en-AU" sz="2800" b="1" dirty="0">
              <a:solidFill>
                <a:srgbClr val="0070C0"/>
              </a:solidFill>
            </a:endParaRPr>
          </a:p>
          <a:p>
            <a:pPr marL="0" indent="0" algn="ctr">
              <a:buNone/>
            </a:pPr>
            <a:endParaRPr lang="en-AU" sz="6000" b="1" dirty="0" smtClean="0">
              <a:solidFill>
                <a:srgbClr val="0070C0"/>
              </a:solidFill>
            </a:endParaRPr>
          </a:p>
          <a:p>
            <a:pPr marL="0" indent="0" algn="ctr">
              <a:buNone/>
            </a:pPr>
            <a:endParaRPr lang="en-AU" sz="6000" b="1" dirty="0" smtClean="0">
              <a:solidFill>
                <a:srgbClr val="0070C0"/>
              </a:solidFill>
            </a:endParaRPr>
          </a:p>
          <a:p>
            <a:pPr marL="0" indent="0" algn="ctr">
              <a:buNone/>
            </a:pPr>
            <a:endParaRPr lang="en-AU" sz="6000" b="1" dirty="0">
              <a:solidFill>
                <a:srgbClr val="0070C0"/>
              </a:solidFill>
            </a:endParaRPr>
          </a:p>
          <a:p>
            <a:pPr marL="0" indent="0" algn="ctr">
              <a:buNone/>
            </a:pPr>
            <a:r>
              <a:rPr lang="en-AU" sz="8000" b="1" dirty="0" smtClean="0">
                <a:solidFill>
                  <a:srgbClr val="0070C0"/>
                </a:solidFill>
              </a:rPr>
              <a:t>Maurice </a:t>
            </a:r>
            <a:r>
              <a:rPr lang="en-AU" sz="8000" b="1" dirty="0">
                <a:solidFill>
                  <a:srgbClr val="0070C0"/>
                </a:solidFill>
              </a:rPr>
              <a:t>Saxby Memorial </a:t>
            </a:r>
          </a:p>
          <a:p>
            <a:pPr marL="0" indent="0">
              <a:buNone/>
            </a:pPr>
            <a:endParaRPr lang="en-AU" sz="1100" dirty="0" smtClean="0"/>
          </a:p>
          <a:p>
            <a:pPr marL="0" indent="0">
              <a:buNone/>
            </a:pPr>
            <a:endParaRPr lang="en-AU" sz="4200" dirty="0" smtClean="0"/>
          </a:p>
          <a:p>
            <a:pPr marL="0" indent="0">
              <a:buNone/>
            </a:pPr>
            <a:r>
              <a:rPr lang="en-AU" sz="7200" dirty="0" smtClean="0"/>
              <a:t>On Monday January 19, 2015 at the </a:t>
            </a:r>
            <a:r>
              <a:rPr lang="en-AU" sz="7200" dirty="0" err="1" smtClean="0"/>
              <a:t>Grat</a:t>
            </a:r>
            <a:r>
              <a:rPr lang="en-AU" sz="7200" dirty="0" smtClean="0"/>
              <a:t> Hall at Sydney University a </a:t>
            </a:r>
            <a:r>
              <a:rPr lang="en-AU" sz="7200" dirty="0"/>
              <a:t>service was held to honour the achievements of Dr H Maurice Saxby AM, who worked tirelessly and passionately to promote the importance of books in a child’s life and quest for literacy.</a:t>
            </a:r>
          </a:p>
          <a:p>
            <a:pPr marL="0" indent="0">
              <a:buNone/>
            </a:pPr>
            <a:endParaRPr lang="en-AU" sz="2900" dirty="0" smtClean="0">
              <a:solidFill>
                <a:srgbClr val="C00000"/>
              </a:solidFill>
              <a:latin typeface="Ravie" panose="04040805050809020602" pitchFamily="82" charset="0"/>
            </a:endParaRPr>
          </a:p>
          <a:p>
            <a:pPr marL="0" indent="0">
              <a:buNone/>
            </a:pPr>
            <a:endParaRPr lang="en-AU" sz="3700" b="1" dirty="0" smtClean="0"/>
          </a:p>
          <a:p>
            <a:pPr marL="0" indent="0">
              <a:buNone/>
            </a:pPr>
            <a:endParaRPr lang="en-AU" sz="2400" dirty="0">
              <a:solidFill>
                <a:srgbClr val="C00000"/>
              </a:solidFill>
              <a:latin typeface="Ravie" panose="04040805050809020602" pitchFamily="82" charset="0"/>
            </a:endParaRPr>
          </a:p>
          <a:p>
            <a:pPr marL="0" indent="0">
              <a:buNone/>
            </a:pPr>
            <a:r>
              <a:rPr lang="en-AU" sz="2400" dirty="0" smtClean="0">
                <a:solidFill>
                  <a:srgbClr val="C00000"/>
                </a:solidFill>
                <a:latin typeface="Ravie" panose="04040805050809020602" pitchFamily="82" charset="0"/>
              </a:rPr>
              <a:t>		</a:t>
            </a:r>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5" y="3077328"/>
            <a:ext cx="1728193" cy="189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312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pPr algn="l"/>
            <a:r>
              <a:rPr lang="en-AU" sz="1300" dirty="0" smtClean="0"/>
              <a:t> </a:t>
            </a:r>
            <a:r>
              <a:rPr lang="en-AU" sz="1400" dirty="0" smtClean="0"/>
              <a:t/>
            </a:r>
            <a:br>
              <a:rPr lang="en-AU" sz="1400" dirty="0" smtClean="0"/>
            </a:br>
            <a:r>
              <a:rPr lang="en-AU" sz="1400" dirty="0"/>
              <a:t/>
            </a:r>
            <a:br>
              <a:rPr lang="en-AU" sz="1400" dirty="0"/>
            </a:br>
            <a:r>
              <a:rPr lang="en-AU" sz="1400" dirty="0"/>
              <a:t> </a:t>
            </a:r>
            <a:r>
              <a:rPr lang="en-AU" sz="1400" dirty="0" smtClean="0"/>
              <a:t>                              </a:t>
            </a:r>
            <a:br>
              <a:rPr lang="en-AU" sz="1400" dirty="0" smtClean="0"/>
            </a:br>
            <a:r>
              <a:rPr lang="en-AU" sz="1400" dirty="0"/>
              <a:t> </a:t>
            </a:r>
            <a:r>
              <a:rPr lang="en-AU" sz="1400" dirty="0" smtClean="0"/>
              <a:t>                                </a:t>
            </a:r>
            <a:r>
              <a:rPr lang="en-AU" sz="1300" b="1" dirty="0" smtClean="0">
                <a:solidFill>
                  <a:srgbClr val="0070C0"/>
                </a:solidFill>
              </a:rPr>
              <a:t>CBCA and more – </a:t>
            </a:r>
            <a:r>
              <a:rPr lang="en-AU" sz="1300" b="1" dirty="0">
                <a:solidFill>
                  <a:srgbClr val="0070C0"/>
                </a:solidFill>
              </a:rPr>
              <a:t>Supporting your connection to </a:t>
            </a:r>
            <a:r>
              <a:rPr lang="en-AU" sz="1300" b="1" dirty="0" smtClean="0">
                <a:solidFill>
                  <a:srgbClr val="0070C0"/>
                </a:solidFill>
              </a:rPr>
              <a:t>story</a:t>
            </a:r>
            <a:r>
              <a:rPr lang="en-AU" sz="1300" dirty="0" smtClean="0">
                <a:solidFill>
                  <a:srgbClr val="0070C0"/>
                </a:solidFill>
              </a:rPr>
              <a:t>  - J</a:t>
            </a:r>
            <a:r>
              <a:rPr lang="en-AU" sz="1100" dirty="0" smtClean="0">
                <a:solidFill>
                  <a:srgbClr val="0070C0"/>
                </a:solidFill>
              </a:rPr>
              <a:t>ackie Hawkes and </a:t>
            </a:r>
            <a:r>
              <a:rPr lang="en-AU" sz="1100" dirty="0" err="1" smtClean="0">
                <a:solidFill>
                  <a:srgbClr val="0070C0"/>
                </a:solidFill>
              </a:rPr>
              <a:t>Honor</a:t>
            </a:r>
            <a:r>
              <a:rPr lang="en-AU" sz="1100" dirty="0" smtClean="0">
                <a:solidFill>
                  <a:srgbClr val="0070C0"/>
                </a:solidFill>
              </a:rPr>
              <a:t> White – August 2015</a:t>
            </a:r>
            <a:r>
              <a:rPr lang="en-AU" dirty="0"/>
              <a:t/>
            </a:r>
            <a:br>
              <a:rPr lang="en-AU" dirty="0"/>
            </a:br>
            <a:endParaRPr lang="en-AU" dirty="0"/>
          </a:p>
        </p:txBody>
      </p:sp>
      <p:sp>
        <p:nvSpPr>
          <p:cNvPr id="3" name="Content Placeholder 2"/>
          <p:cNvSpPr>
            <a:spLocks noGrp="1"/>
          </p:cNvSpPr>
          <p:nvPr>
            <p:ph idx="1"/>
          </p:nvPr>
        </p:nvSpPr>
        <p:spPr/>
        <p:txBody>
          <a:bodyPr>
            <a:normAutofit/>
          </a:bodyPr>
          <a:lstStyle/>
          <a:p>
            <a:pPr marL="0" indent="0" algn="ctr">
              <a:buNone/>
            </a:pPr>
            <a:endParaRPr lang="en-AU" b="1" i="1" dirty="0" smtClean="0"/>
          </a:p>
          <a:p>
            <a:pPr marL="0" indent="0" algn="ctr">
              <a:buNone/>
            </a:pPr>
            <a:r>
              <a:rPr lang="en-AU" sz="4000" b="1" i="1" dirty="0" smtClean="0">
                <a:solidFill>
                  <a:schemeClr val="tx2"/>
                </a:solidFill>
              </a:rPr>
              <a:t>CBCA and more -</a:t>
            </a:r>
          </a:p>
          <a:p>
            <a:pPr marL="0" indent="0" algn="ctr">
              <a:buNone/>
            </a:pPr>
            <a:r>
              <a:rPr lang="en-AU" sz="4000" b="1" i="1" dirty="0" smtClean="0">
                <a:solidFill>
                  <a:schemeClr val="tx2"/>
                </a:solidFill>
              </a:rPr>
              <a:t> supporting your connection to story</a:t>
            </a:r>
          </a:p>
          <a:p>
            <a:pPr marL="0" indent="0" algn="ctr">
              <a:buNone/>
            </a:pPr>
            <a:endParaRPr lang="en-AU" sz="2000" b="1" dirty="0"/>
          </a:p>
          <a:p>
            <a:pPr marL="0" indent="0" algn="ctr">
              <a:buNone/>
            </a:pPr>
            <a:r>
              <a:rPr lang="en-AU" b="1" dirty="0" smtClean="0"/>
              <a:t> </a:t>
            </a:r>
          </a:p>
          <a:p>
            <a:pPr marL="0" indent="0" algn="ctr">
              <a:buNone/>
            </a:pPr>
            <a:endParaRPr lang="en-AU" b="1" dirty="0" smtClean="0"/>
          </a:p>
          <a:p>
            <a:pPr marL="0" indent="0" algn="ctr">
              <a:buNone/>
            </a:pPr>
            <a:endParaRPr lang="en-AU" b="1" dirty="0" smtClean="0"/>
          </a:p>
        </p:txBody>
      </p:sp>
      <p:pic>
        <p:nvPicPr>
          <p:cNvPr id="6" name="Picture 5" descr="C:\Users\Jackie\Downloads\CBCA_only_blue_tagline (1).jpg"/>
          <p:cNvPicPr/>
          <p:nvPr/>
        </p:nvPicPr>
        <p:blipFill rotWithShape="1">
          <a:blip r:embed="rId2">
            <a:extLst>
              <a:ext uri="{28A0092B-C50C-407E-A947-70E740481C1C}">
                <a14:useLocalDpi xmlns:a14="http://schemas.microsoft.com/office/drawing/2010/main" val="0"/>
              </a:ext>
            </a:extLst>
          </a:blip>
          <a:srcRect b="59975"/>
          <a:stretch/>
        </p:blipFill>
        <p:spPr bwMode="auto">
          <a:xfrm>
            <a:off x="2915816" y="3639354"/>
            <a:ext cx="3141712" cy="1646067"/>
          </a:xfrm>
          <a:prstGeom prst="rect">
            <a:avLst/>
          </a:prstGeom>
          <a:noFill/>
          <a:ln>
            <a:noFill/>
          </a:ln>
        </p:spPr>
      </p:pic>
      <p:pic>
        <p:nvPicPr>
          <p:cNvPr id="7" name="Picture 6"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66514" y="249043"/>
            <a:ext cx="1368152" cy="613539"/>
          </a:xfrm>
          <a:prstGeom prst="rect">
            <a:avLst/>
          </a:prstGeom>
          <a:noFill/>
          <a:ln>
            <a:noFill/>
          </a:ln>
        </p:spPr>
      </p:pic>
    </p:spTree>
    <p:extLst>
      <p:ext uri="{BB962C8B-B14F-4D97-AF65-F5344CB8AC3E}">
        <p14:creationId xmlns:p14="http://schemas.microsoft.com/office/powerpoint/2010/main" val="206744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lnSpcReduction="10000"/>
          </a:bodyPr>
          <a:lstStyle/>
          <a:p>
            <a:pPr marL="0" indent="0" algn="ctr">
              <a:buNone/>
            </a:pPr>
            <a:endParaRPr lang="en-AU" sz="2000" dirty="0" smtClean="0"/>
          </a:p>
          <a:p>
            <a:pPr marL="0" indent="0" algn="ctr">
              <a:buNone/>
            </a:pPr>
            <a:r>
              <a:rPr lang="en-AU" sz="2000" dirty="0" smtClean="0"/>
              <a:t>CBCA </a:t>
            </a:r>
            <a:r>
              <a:rPr lang="en-AU" sz="2000" dirty="0"/>
              <a:t>NSW </a:t>
            </a:r>
            <a:r>
              <a:rPr lang="en-AU" sz="2000" dirty="0" smtClean="0"/>
              <a:t> invites you </a:t>
            </a:r>
          </a:p>
          <a:p>
            <a:pPr marL="0" indent="0" algn="ctr">
              <a:buNone/>
            </a:pPr>
            <a:r>
              <a:rPr lang="en-AU" sz="2000" dirty="0" smtClean="0"/>
              <a:t>to start Book Week with </a:t>
            </a:r>
            <a:endParaRPr lang="en-AU" sz="2000" dirty="0"/>
          </a:p>
          <a:p>
            <a:pPr marL="0" indent="0" algn="ctr">
              <a:buNone/>
            </a:pPr>
            <a:r>
              <a:rPr lang="en-AU" sz="2000" dirty="0" smtClean="0"/>
              <a:t>a </a:t>
            </a:r>
            <a:r>
              <a:rPr lang="en-AU" sz="2000" dirty="0"/>
              <a:t>FREE </a:t>
            </a:r>
            <a:r>
              <a:rPr lang="en-AU" sz="2000" dirty="0" smtClean="0"/>
              <a:t>VIDEO CONFERENCE.</a:t>
            </a:r>
          </a:p>
          <a:p>
            <a:pPr marL="0" indent="0" algn="ctr">
              <a:buNone/>
            </a:pPr>
            <a:r>
              <a:rPr lang="en-AU" sz="2000" b="1" dirty="0" smtClean="0"/>
              <a:t>August 21, 2015</a:t>
            </a:r>
          </a:p>
          <a:p>
            <a:pPr marL="0" indent="0" algn="ctr">
              <a:buNone/>
            </a:pPr>
            <a:endParaRPr lang="en-AU" sz="2000" dirty="0" smtClean="0"/>
          </a:p>
          <a:p>
            <a:pPr marL="0" indent="0" algn="ctr">
              <a:buNone/>
            </a:pPr>
            <a:r>
              <a:rPr lang="en-AU" sz="2000" dirty="0" smtClean="0"/>
              <a:t>	</a:t>
            </a:r>
            <a:r>
              <a:rPr lang="en-AU" sz="2800" b="1" dirty="0" smtClean="0">
                <a:solidFill>
                  <a:schemeClr val="tx2"/>
                </a:solidFill>
              </a:rPr>
              <a:t>KIDS AAA - Anticipate</a:t>
            </a:r>
            <a:r>
              <a:rPr lang="en-AU" sz="2800" b="1" dirty="0">
                <a:solidFill>
                  <a:schemeClr val="tx2"/>
                </a:solidFill>
              </a:rPr>
              <a:t>! Appreciate! Applaud! </a:t>
            </a:r>
            <a:endParaRPr lang="en-AU" sz="2800" b="1" dirty="0" smtClean="0">
              <a:solidFill>
                <a:schemeClr val="tx2"/>
              </a:solidFill>
            </a:endParaRPr>
          </a:p>
          <a:p>
            <a:pPr marL="0" indent="0" algn="ctr">
              <a:buNone/>
            </a:pPr>
            <a:r>
              <a:rPr lang="en-AU" sz="2000" dirty="0" smtClean="0"/>
              <a:t>		the </a:t>
            </a:r>
            <a:r>
              <a:rPr lang="en-AU" sz="2000" dirty="0"/>
              <a:t>short list for younger readers </a:t>
            </a:r>
            <a:r>
              <a:rPr lang="en-AU" sz="2000" dirty="0" smtClean="0"/>
              <a:t>with students </a:t>
            </a:r>
            <a:r>
              <a:rPr lang="en-AU" sz="2000" dirty="0"/>
              <a:t>from </a:t>
            </a:r>
          </a:p>
          <a:p>
            <a:pPr marL="0" indent="0" algn="ctr">
              <a:buNone/>
            </a:pPr>
            <a:r>
              <a:rPr lang="en-AU" sz="2000" dirty="0"/>
              <a:t>Sandy Beach PS and Harrington Park PS </a:t>
            </a:r>
            <a:endParaRPr lang="en-AU" sz="2000" dirty="0" smtClean="0"/>
          </a:p>
          <a:p>
            <a:pPr marL="0" indent="0" algn="ctr">
              <a:buNone/>
            </a:pPr>
            <a:r>
              <a:rPr lang="en-AU" sz="2000" dirty="0" smtClean="0"/>
              <a:t>as they join </a:t>
            </a:r>
            <a:r>
              <a:rPr lang="en-AU" sz="2000" dirty="0"/>
              <a:t>Sue Whiting to review and discuss </a:t>
            </a:r>
            <a:endParaRPr lang="en-AU" sz="2000" dirty="0" smtClean="0"/>
          </a:p>
          <a:p>
            <a:pPr marL="0" indent="0" algn="ctr">
              <a:buNone/>
            </a:pPr>
            <a:r>
              <a:rPr lang="en-AU" sz="2000" dirty="0" smtClean="0"/>
              <a:t>the </a:t>
            </a:r>
            <a:r>
              <a:rPr lang="en-AU" sz="2000" dirty="0"/>
              <a:t>titles in the 2015 short list for Younger Readers. </a:t>
            </a:r>
          </a:p>
          <a:p>
            <a:pPr marL="0" indent="0" algn="ctr">
              <a:buNone/>
            </a:pPr>
            <a:r>
              <a:rPr lang="en-AU" sz="2000" dirty="0"/>
              <a:t>Sign up through DART on </a:t>
            </a:r>
            <a:r>
              <a:rPr lang="en-AU" sz="2000" b="1" dirty="0" smtClean="0">
                <a:hlinkClick r:id="rId3"/>
              </a:rPr>
              <a:t>http</a:t>
            </a:r>
            <a:r>
              <a:rPr lang="en-AU" sz="2000" b="1" dirty="0">
                <a:hlinkClick r:id="rId3"/>
              </a:rPr>
              <a:t>://</a:t>
            </a:r>
            <a:r>
              <a:rPr lang="en-AU" sz="2000" b="1" dirty="0" smtClean="0">
                <a:hlinkClick r:id="rId3"/>
              </a:rPr>
              <a:t>goo.gl/j1qXmf</a:t>
            </a:r>
            <a:endParaRPr lang="en-AU" sz="2000" b="1" dirty="0" smtClean="0"/>
          </a:p>
          <a:p>
            <a:pPr marL="0" indent="0" algn="ctr">
              <a:buNone/>
            </a:pPr>
            <a:endParaRPr lang="en-AU" sz="2000" b="1" dirty="0"/>
          </a:p>
          <a:p>
            <a:pPr marL="0" indent="0" algn="ctr">
              <a:buNone/>
            </a:pPr>
            <a:endParaRPr lang="en-AU" sz="2000" dirty="0"/>
          </a:p>
        </p:txBody>
      </p:sp>
      <p:pic>
        <p:nvPicPr>
          <p:cNvPr id="4" name="Picture 3"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08724">
            <a:off x="6663492" y="1762092"/>
            <a:ext cx="1466850" cy="159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YRSLimage"/>
          <p:cNvPicPr/>
          <p:nvPr/>
        </p:nvPicPr>
        <p:blipFill>
          <a:blip r:embed="rId6">
            <a:extLst>
              <a:ext uri="{28A0092B-C50C-407E-A947-70E740481C1C}">
                <a14:useLocalDpi xmlns:a14="http://schemas.microsoft.com/office/drawing/2010/main" val="0"/>
              </a:ext>
            </a:extLst>
          </a:blip>
          <a:srcRect/>
          <a:stretch>
            <a:fillRect/>
          </a:stretch>
        </p:blipFill>
        <p:spPr bwMode="auto">
          <a:xfrm rot="20949392">
            <a:off x="751200" y="1434785"/>
            <a:ext cx="2140842" cy="2220123"/>
          </a:xfrm>
          <a:prstGeom prst="rect">
            <a:avLst/>
          </a:prstGeom>
          <a:noFill/>
          <a:ln>
            <a:noFill/>
          </a:ln>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81927">
            <a:off x="7539042" y="4768487"/>
            <a:ext cx="801067" cy="67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2210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lstStyle/>
          <a:p>
            <a:pPr marL="0" indent="0" algn="ctr">
              <a:buNone/>
            </a:pPr>
            <a:endParaRPr lang="en-AU" b="1" dirty="0" smtClean="0">
              <a:solidFill>
                <a:srgbClr val="0070C0"/>
              </a:solidFill>
            </a:endParaRPr>
          </a:p>
          <a:p>
            <a:pPr marL="0" indent="0" algn="ctr">
              <a:buNone/>
            </a:pPr>
            <a:endParaRPr lang="en-AU" b="1" dirty="0">
              <a:solidFill>
                <a:srgbClr val="0070C0"/>
              </a:solidFill>
            </a:endParaRPr>
          </a:p>
          <a:p>
            <a:pPr marL="0" indent="0" algn="ctr">
              <a:buNone/>
            </a:pPr>
            <a:r>
              <a:rPr lang="en-AU" b="1" dirty="0" smtClean="0">
                <a:solidFill>
                  <a:srgbClr val="0070C0"/>
                </a:solidFill>
              </a:rPr>
              <a:t>         </a:t>
            </a:r>
          </a:p>
          <a:p>
            <a:pPr marL="0" indent="0" algn="ctr">
              <a:buNone/>
            </a:pPr>
            <a:r>
              <a:rPr lang="en-AU" b="1" dirty="0">
                <a:solidFill>
                  <a:srgbClr val="0070C0"/>
                </a:solidFill>
              </a:rPr>
              <a:t> </a:t>
            </a:r>
            <a:r>
              <a:rPr lang="en-AU" b="1" dirty="0" smtClean="0">
                <a:solidFill>
                  <a:srgbClr val="0070C0"/>
                </a:solidFill>
              </a:rPr>
              <a:t>                     </a:t>
            </a:r>
            <a:r>
              <a:rPr lang="en-AU" b="1" dirty="0" smtClean="0">
                <a:solidFill>
                  <a:schemeClr val="tx2"/>
                </a:solidFill>
              </a:rPr>
              <a:t>Kids </a:t>
            </a:r>
            <a:r>
              <a:rPr lang="en-AU" b="1" dirty="0">
                <a:solidFill>
                  <a:schemeClr val="tx2"/>
                </a:solidFill>
              </a:rPr>
              <a:t>AAA 2014 with Simon French</a:t>
            </a:r>
          </a:p>
          <a:p>
            <a:pPr marL="0" indent="0" algn="ctr">
              <a:buNone/>
            </a:pPr>
            <a:endParaRPr lang="en-AU" b="1" dirty="0" smtClean="0">
              <a:solidFill>
                <a:srgbClr val="0070C0"/>
              </a:solidFill>
            </a:endParaRPr>
          </a:p>
          <a:p>
            <a:pPr marL="0" indent="0" algn="ctr">
              <a:buNone/>
            </a:pPr>
            <a:r>
              <a:rPr lang="en-AU" b="1" dirty="0">
                <a:solidFill>
                  <a:srgbClr val="0070C0"/>
                </a:solidFill>
              </a:rPr>
              <a:t> </a:t>
            </a:r>
            <a:r>
              <a:rPr lang="en-AU" b="1" dirty="0" smtClean="0">
                <a:solidFill>
                  <a:srgbClr val="0070C0"/>
                </a:solidFill>
              </a:rPr>
              <a:t>                   </a:t>
            </a:r>
            <a:endParaRPr lang="en-AU" b="1" dirty="0">
              <a:solidFill>
                <a:srgbClr val="0070C0"/>
              </a:solidFill>
            </a:endParaRPr>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122" name="Picture 2" descr="E:\Photos\2014 CBCA  Simon FRENCH\IMG_23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43223">
            <a:off x="245791" y="2755824"/>
            <a:ext cx="2756480" cy="20672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482639295"/>
              </p:ext>
            </p:extLst>
          </p:nvPr>
        </p:nvGraphicFramePr>
        <p:xfrm>
          <a:off x="1544225" y="1772816"/>
          <a:ext cx="6825212" cy="1261872"/>
        </p:xfrm>
        <a:graphic>
          <a:graphicData uri="http://schemas.openxmlformats.org/drawingml/2006/table">
            <a:tbl>
              <a:tblPr firstRow="1" firstCol="1" bandRow="1">
                <a:tableStyleId>{5C22544A-7EE6-4342-B048-85BDC9FD1C3A}</a:tableStyleId>
              </a:tblPr>
              <a:tblGrid>
                <a:gridCol w="2514551"/>
                <a:gridCol w="1983373"/>
                <a:gridCol w="2327288"/>
              </a:tblGrid>
              <a:tr h="1224136">
                <a:tc>
                  <a:txBody>
                    <a:bodyPr/>
                    <a:lstStyle/>
                    <a:p>
                      <a:pPr algn="ctr">
                        <a:lnSpc>
                          <a:spcPct val="115000"/>
                        </a:lnSpc>
                        <a:spcAft>
                          <a:spcPts val="0"/>
                        </a:spcAft>
                      </a:pPr>
                      <a:r>
                        <a:rPr lang="en-AU" sz="1800" dirty="0">
                          <a:effectLst/>
                        </a:rPr>
                        <a:t> </a:t>
                      </a:r>
                      <a:r>
                        <a:rPr lang="en-AU" sz="1800" dirty="0" smtClean="0">
                          <a:effectLst/>
                        </a:rPr>
                        <a:t>City </a:t>
                      </a:r>
                      <a:r>
                        <a:rPr lang="en-AU" sz="1800" dirty="0">
                          <a:effectLst/>
                        </a:rPr>
                        <a:t>and country schools connecting to each  other,</a:t>
                      </a:r>
                      <a:endParaRPr lang="en-AU"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AU" sz="1800" dirty="0">
                          <a:effectLst/>
                        </a:rPr>
                        <a:t>sharing opinions about quality literature with a</a:t>
                      </a:r>
                    </a:p>
                    <a:p>
                      <a:pPr algn="ctr">
                        <a:lnSpc>
                          <a:spcPct val="115000"/>
                        </a:lnSpc>
                        <a:spcAft>
                          <a:spcPts val="0"/>
                        </a:spcAft>
                      </a:pPr>
                      <a:r>
                        <a:rPr lang="en-AU" sz="1800" dirty="0">
                          <a:effectLst/>
                        </a:rPr>
                        <a:t> “real” author.</a:t>
                      </a:r>
                      <a:endParaRPr lang="en-AU" sz="18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AU" sz="1800" dirty="0">
                          <a:effectLst/>
                        </a:rPr>
                        <a:t>and </a:t>
                      </a:r>
                      <a:r>
                        <a:rPr lang="en-AU" sz="1800" dirty="0" smtClean="0">
                          <a:effectLst/>
                        </a:rPr>
                        <a:t>using  </a:t>
                      </a:r>
                      <a:r>
                        <a:rPr lang="en-AU" sz="1800" dirty="0">
                          <a:effectLst/>
                        </a:rPr>
                        <a:t>technology to discover ideas about reading and writing.</a:t>
                      </a:r>
                      <a:endParaRPr lang="en-AU" sz="1800" dirty="0">
                        <a:effectLst/>
                        <a:latin typeface="Calibri"/>
                        <a:ea typeface="Calibri"/>
                        <a:cs typeface="Times New Roman"/>
                      </a:endParaRPr>
                    </a:p>
                  </a:txBody>
                  <a:tcPr marL="68580" marR="6858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66172102"/>
              </p:ext>
            </p:extLst>
          </p:nvPr>
        </p:nvGraphicFramePr>
        <p:xfrm>
          <a:off x="2013714" y="4293096"/>
          <a:ext cx="6840759" cy="1840230"/>
        </p:xfrm>
        <a:graphic>
          <a:graphicData uri="http://schemas.openxmlformats.org/drawingml/2006/table">
            <a:tbl>
              <a:tblPr firstRow="1" firstCol="1" bandRow="1">
                <a:tableStyleId>{5C22544A-7EE6-4342-B048-85BDC9FD1C3A}</a:tableStyleId>
              </a:tblPr>
              <a:tblGrid>
                <a:gridCol w="1610866"/>
                <a:gridCol w="1466850"/>
                <a:gridCol w="1635760"/>
                <a:gridCol w="2127283"/>
              </a:tblGrid>
              <a:tr h="1800200">
                <a:tc>
                  <a:txBody>
                    <a:bodyPr/>
                    <a:lstStyle/>
                    <a:p>
                      <a:pPr algn="ctr">
                        <a:lnSpc>
                          <a:spcPct val="115000"/>
                        </a:lnSpc>
                        <a:spcAft>
                          <a:spcPts val="0"/>
                        </a:spcAft>
                      </a:pPr>
                      <a:r>
                        <a:rPr lang="en-AU" sz="1500" i="1" dirty="0">
                          <a:effectLst/>
                        </a:rPr>
                        <a:t>Just seeing Simon was amazing, but talking with him was so great, I can’t think of a word for it. </a:t>
                      </a:r>
                      <a:r>
                        <a:rPr lang="en-AU" sz="1500" dirty="0">
                          <a:effectLst/>
                        </a:rPr>
                        <a:t>- </a:t>
                      </a:r>
                      <a:r>
                        <a:rPr lang="en-AU" sz="1500" i="1" dirty="0">
                          <a:effectLst/>
                        </a:rPr>
                        <a:t>Spencer</a:t>
                      </a:r>
                      <a:endParaRPr lang="en-AU" sz="1500" i="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AU" sz="1500" i="1" dirty="0" smtClean="0">
                          <a:effectLst/>
                        </a:rPr>
                        <a:t>When </a:t>
                      </a:r>
                      <a:r>
                        <a:rPr lang="en-AU" sz="1500" i="1" dirty="0">
                          <a:effectLst/>
                        </a:rPr>
                        <a:t>it started, I was a little nervous, but overall happy.</a:t>
                      </a:r>
                    </a:p>
                    <a:p>
                      <a:pPr algn="ctr">
                        <a:lnSpc>
                          <a:spcPct val="115000"/>
                        </a:lnSpc>
                        <a:spcAft>
                          <a:spcPts val="0"/>
                        </a:spcAft>
                      </a:pPr>
                      <a:r>
                        <a:rPr lang="en-AU" sz="1500" i="1" dirty="0">
                          <a:effectLst/>
                        </a:rPr>
                        <a:t> - Siobhan</a:t>
                      </a:r>
                      <a:endParaRPr lang="en-AU" sz="1500" i="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AU" sz="1500" i="1" dirty="0">
                          <a:effectLst/>
                        </a:rPr>
                        <a:t>Simon is a very interesting man who told us many stories and inspired us. He is a great role model. </a:t>
                      </a:r>
                    </a:p>
                    <a:p>
                      <a:pPr algn="ctr">
                        <a:lnSpc>
                          <a:spcPct val="115000"/>
                        </a:lnSpc>
                        <a:spcAft>
                          <a:spcPts val="0"/>
                        </a:spcAft>
                      </a:pPr>
                      <a:r>
                        <a:rPr lang="en-AU" sz="1500" i="1" dirty="0">
                          <a:effectLst/>
                        </a:rPr>
                        <a:t>– Hannah </a:t>
                      </a:r>
                      <a:endParaRPr lang="en-AU" sz="1500" i="1"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AU" sz="1500" i="1" dirty="0">
                          <a:effectLst/>
                        </a:rPr>
                        <a:t>It was a city - country school video conference. Overall the day was amazing and I would happily do it again. - Claire</a:t>
                      </a:r>
                      <a:endParaRPr lang="en-AU" sz="1500" i="1"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6578787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lstStyle/>
          <a:p>
            <a:pPr marL="0" indent="0">
              <a:buNone/>
            </a:pPr>
            <a:endParaRPr lang="en-AU" dirty="0" smtClean="0"/>
          </a:p>
          <a:p>
            <a:endParaRPr lang="en-AU" dirty="0"/>
          </a:p>
          <a:p>
            <a:endParaRPr lang="en-AU" dirty="0" smtClean="0"/>
          </a:p>
          <a:p>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252" r="16505"/>
          <a:stretch/>
        </p:blipFill>
        <p:spPr bwMode="auto">
          <a:xfrm>
            <a:off x="3347865" y="1963434"/>
            <a:ext cx="2328288" cy="356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http://readingtime.com.au/wp-content/uploads/2015/04/crichtonimage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05530">
            <a:off x="1006561" y="1602147"/>
            <a:ext cx="1891536" cy="1125091"/>
          </a:xfrm>
          <a:prstGeom prst="rect">
            <a:avLst/>
          </a:prstGeom>
          <a:noFill/>
          <a:ln>
            <a:noFill/>
          </a:ln>
        </p:spPr>
      </p:pic>
      <p:pic>
        <p:nvPicPr>
          <p:cNvPr id="7" name="Picture 6" descr="PBSLimage"/>
          <p:cNvPicPr/>
          <p:nvPr/>
        </p:nvPicPr>
        <p:blipFill>
          <a:blip r:embed="rId6">
            <a:extLst>
              <a:ext uri="{28A0092B-C50C-407E-A947-70E740481C1C}">
                <a14:useLocalDpi xmlns:a14="http://schemas.microsoft.com/office/drawing/2010/main" val="0"/>
              </a:ext>
            </a:extLst>
          </a:blip>
          <a:srcRect/>
          <a:stretch>
            <a:fillRect/>
          </a:stretch>
        </p:blipFill>
        <p:spPr bwMode="auto">
          <a:xfrm rot="395353">
            <a:off x="1268253" y="2966831"/>
            <a:ext cx="1891536" cy="1812098"/>
          </a:xfrm>
          <a:prstGeom prst="rect">
            <a:avLst/>
          </a:prstGeom>
          <a:noFill/>
          <a:ln>
            <a:noFill/>
          </a:ln>
        </p:spPr>
      </p:pic>
      <p:pic>
        <p:nvPicPr>
          <p:cNvPr id="8" name="Picture 7" descr="http://readingtime.com.au/wp-content/uploads/2015/04/EPSLimage.jpg"/>
          <p:cNvPicPr/>
          <p:nvPr/>
        </p:nvPicPr>
        <p:blipFill rotWithShape="1">
          <a:blip r:embed="rId7" cstate="print">
            <a:extLst>
              <a:ext uri="{28A0092B-C50C-407E-A947-70E740481C1C}">
                <a14:useLocalDpi xmlns:a14="http://schemas.microsoft.com/office/drawing/2010/main" val="0"/>
              </a:ext>
            </a:extLst>
          </a:blip>
          <a:srcRect t="3347"/>
          <a:stretch/>
        </p:blipFill>
        <p:spPr bwMode="auto">
          <a:xfrm rot="21253627">
            <a:off x="1144616" y="4880476"/>
            <a:ext cx="1755642" cy="1475967"/>
          </a:xfrm>
          <a:prstGeom prst="rect">
            <a:avLst/>
          </a:prstGeom>
          <a:noFill/>
          <a:ln>
            <a:noFill/>
          </a:ln>
        </p:spPr>
      </p:pic>
      <p:pic>
        <p:nvPicPr>
          <p:cNvPr id="9" name="Picture 8" descr="ORSLimage"/>
          <p:cNvPicPr/>
          <p:nvPr/>
        </p:nvPicPr>
        <p:blipFill>
          <a:blip r:embed="rId8">
            <a:extLst>
              <a:ext uri="{28A0092B-C50C-407E-A947-70E740481C1C}">
                <a14:useLocalDpi xmlns:a14="http://schemas.microsoft.com/office/drawing/2010/main" val="0"/>
              </a:ext>
            </a:extLst>
          </a:blip>
          <a:srcRect/>
          <a:stretch>
            <a:fillRect/>
          </a:stretch>
        </p:blipFill>
        <p:spPr bwMode="auto">
          <a:xfrm rot="21154211">
            <a:off x="6466403" y="1071953"/>
            <a:ext cx="1584176" cy="1896920"/>
          </a:xfrm>
          <a:prstGeom prst="rect">
            <a:avLst/>
          </a:prstGeom>
          <a:noFill/>
          <a:ln>
            <a:noFill/>
          </a:ln>
        </p:spPr>
      </p:pic>
      <p:pic>
        <p:nvPicPr>
          <p:cNvPr id="10" name="Picture 9" descr="YRSLimage"/>
          <p:cNvPicPr/>
          <p:nvPr/>
        </p:nvPicPr>
        <p:blipFill>
          <a:blip r:embed="rId9">
            <a:extLst>
              <a:ext uri="{28A0092B-C50C-407E-A947-70E740481C1C}">
                <a14:useLocalDpi xmlns:a14="http://schemas.microsoft.com/office/drawing/2010/main" val="0"/>
              </a:ext>
            </a:extLst>
          </a:blip>
          <a:srcRect/>
          <a:stretch>
            <a:fillRect/>
          </a:stretch>
        </p:blipFill>
        <p:spPr bwMode="auto">
          <a:xfrm>
            <a:off x="5871348" y="2995010"/>
            <a:ext cx="1751628" cy="1886462"/>
          </a:xfrm>
          <a:prstGeom prst="rect">
            <a:avLst/>
          </a:prstGeom>
          <a:noFill/>
          <a:ln>
            <a:noFill/>
          </a:ln>
        </p:spPr>
      </p:pic>
      <p:pic>
        <p:nvPicPr>
          <p:cNvPr id="11" name="Picture 10" descr="ECSLimage"/>
          <p:cNvPicPr/>
          <p:nvPr/>
        </p:nvPicPr>
        <p:blipFill>
          <a:blip r:embed="rId10">
            <a:extLst>
              <a:ext uri="{28A0092B-C50C-407E-A947-70E740481C1C}">
                <a14:useLocalDpi xmlns:a14="http://schemas.microsoft.com/office/drawing/2010/main" val="0"/>
              </a:ext>
            </a:extLst>
          </a:blip>
          <a:srcRect/>
          <a:stretch>
            <a:fillRect/>
          </a:stretch>
        </p:blipFill>
        <p:spPr bwMode="auto">
          <a:xfrm rot="21007272">
            <a:off x="6327614" y="4638904"/>
            <a:ext cx="2149783" cy="1344897"/>
          </a:xfrm>
          <a:prstGeom prst="rect">
            <a:avLst/>
          </a:prstGeom>
          <a:noFill/>
          <a:ln>
            <a:noFill/>
          </a:ln>
        </p:spPr>
      </p:pic>
      <p:pic>
        <p:nvPicPr>
          <p:cNvPr id="1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111594">
            <a:off x="5026750" y="5364681"/>
            <a:ext cx="801067" cy="67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978257" flipH="1">
            <a:off x="3161153" y="1670389"/>
            <a:ext cx="796198" cy="700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4963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a:bodyPr>
          <a:lstStyle/>
          <a:p>
            <a:pPr marL="0" indent="0">
              <a:buNone/>
            </a:pPr>
            <a:r>
              <a:rPr lang="en-AU" sz="2400" b="1" dirty="0" smtClean="0">
                <a:solidFill>
                  <a:srgbClr val="0070C0"/>
                </a:solidFill>
              </a:rPr>
              <a:t>		</a:t>
            </a:r>
            <a:r>
              <a:rPr lang="en-AU" sz="2400" b="1" dirty="0" smtClean="0">
                <a:solidFill>
                  <a:schemeClr val="tx2"/>
                </a:solidFill>
              </a:rPr>
              <a:t>Author and Illustrator visits</a:t>
            </a:r>
          </a:p>
          <a:p>
            <a:pPr marL="0" indent="0">
              <a:buNone/>
            </a:pPr>
            <a:endParaRPr lang="en-AU" sz="2400" b="1" dirty="0" smtClean="0">
              <a:solidFill>
                <a:srgbClr val="0070C0"/>
              </a:solidFill>
            </a:endParaRPr>
          </a:p>
          <a:p>
            <a:pPr marL="0" indent="0">
              <a:buNone/>
            </a:pPr>
            <a:r>
              <a:rPr lang="en-AU" sz="2400" b="1" dirty="0" smtClean="0"/>
              <a:t>                           Sophie </a:t>
            </a:r>
            <a:r>
              <a:rPr lang="en-AU" sz="2400" b="1" dirty="0"/>
              <a:t>Masson</a:t>
            </a:r>
            <a:r>
              <a:rPr lang="en-AU" sz="2400" dirty="0"/>
              <a:t> </a:t>
            </a:r>
            <a:r>
              <a:rPr lang="en-AU" sz="2400" dirty="0" smtClean="0"/>
              <a:t>– </a:t>
            </a:r>
            <a:r>
              <a:rPr lang="en-AU" sz="2400" i="1" dirty="0" smtClean="0"/>
              <a:t>Book </a:t>
            </a:r>
            <a:r>
              <a:rPr lang="en-AU" sz="2400" i="1" dirty="0"/>
              <a:t>Week often sees a little army of writers banging the drum for books and writing in schools all around the nation. </a:t>
            </a:r>
            <a:r>
              <a:rPr lang="en-AU" b="1" i="1" dirty="0"/>
              <a:t>But anytime is perfect for authors to connect with kids </a:t>
            </a:r>
            <a:r>
              <a:rPr lang="en-AU" sz="2400" i="1" dirty="0"/>
              <a:t>and their teachers by spinning stories, telling inside jokes, sharing personal anecdotes and showing how to enjoy the whole writing process. </a:t>
            </a:r>
            <a:endParaRPr lang="en-AU" sz="2400" i="1" dirty="0" smtClean="0"/>
          </a:p>
          <a:p>
            <a:pPr marL="0" indent="0">
              <a:buNone/>
            </a:pPr>
            <a:endParaRPr lang="en-AU" sz="2400" b="1" dirty="0">
              <a:solidFill>
                <a:srgbClr val="0070C0"/>
              </a:solidFill>
            </a:endParaRPr>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 name="Picture 4" descr="E:\AA JAC\CBCA\2015 iRead issue 1\Author visitis Sophie Masson school visit.jpg"/>
          <p:cNvPicPr/>
          <p:nvPr/>
        </p:nvPicPr>
        <p:blipFill rotWithShape="1">
          <a:blip r:embed="rId4" cstate="print">
            <a:extLst>
              <a:ext uri="{28A0092B-C50C-407E-A947-70E740481C1C}">
                <a14:useLocalDpi xmlns:a14="http://schemas.microsoft.com/office/drawing/2010/main" val="0"/>
              </a:ext>
            </a:extLst>
          </a:blip>
          <a:srcRect l="34877" t="7423"/>
          <a:stretch/>
        </p:blipFill>
        <p:spPr bwMode="auto">
          <a:xfrm rot="20887919">
            <a:off x="751078" y="1356121"/>
            <a:ext cx="1440160" cy="1446706"/>
          </a:xfrm>
          <a:prstGeom prst="rect">
            <a:avLst/>
          </a:prstGeom>
          <a:noFill/>
          <a:ln>
            <a:noFill/>
          </a:ln>
        </p:spPr>
      </p:pic>
    </p:spTree>
    <p:extLst>
      <p:ext uri="{BB962C8B-B14F-4D97-AF65-F5344CB8AC3E}">
        <p14:creationId xmlns:p14="http://schemas.microsoft.com/office/powerpoint/2010/main" val="3633865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16127407"/>
              </p:ext>
            </p:extLst>
          </p:nvPr>
        </p:nvGraphicFramePr>
        <p:xfrm>
          <a:off x="1475656" y="1252479"/>
          <a:ext cx="6616115" cy="4683571"/>
        </p:xfrm>
        <a:graphic>
          <a:graphicData uri="http://schemas.openxmlformats.org/drawingml/2006/table">
            <a:tbl>
              <a:tblPr firstRow="1" firstCol="1" bandRow="1">
                <a:tableStyleId>{5C22544A-7EE6-4342-B048-85BDC9FD1C3A}</a:tableStyleId>
              </a:tblPr>
              <a:tblGrid>
                <a:gridCol w="3879811"/>
                <a:gridCol w="2736304"/>
              </a:tblGrid>
              <a:tr h="4683571">
                <a:tc>
                  <a:txBody>
                    <a:bodyPr/>
                    <a:lstStyle/>
                    <a:p>
                      <a:pPr algn="ctr">
                        <a:lnSpc>
                          <a:spcPts val="1680"/>
                        </a:lnSpc>
                        <a:spcAft>
                          <a:spcPts val="1200"/>
                        </a:spcAft>
                      </a:pPr>
                      <a:endParaRPr lang="en-AU" sz="3600" dirty="0" smtClean="0">
                        <a:solidFill>
                          <a:schemeClr val="accent6"/>
                        </a:solidFill>
                        <a:effectLst/>
                      </a:endParaRPr>
                    </a:p>
                    <a:p>
                      <a:pPr algn="ctr">
                        <a:lnSpc>
                          <a:spcPts val="1680"/>
                        </a:lnSpc>
                        <a:spcAft>
                          <a:spcPts val="1200"/>
                        </a:spcAft>
                      </a:pPr>
                      <a:r>
                        <a:rPr lang="en-AU" sz="3600" dirty="0" smtClean="0">
                          <a:solidFill>
                            <a:schemeClr val="accent6"/>
                          </a:solidFill>
                          <a:effectLst/>
                        </a:rPr>
                        <a:t>September  12</a:t>
                      </a:r>
                    </a:p>
                  </a:txBody>
                  <a:tcPr marL="68580" marR="68580" marT="0" marB="0"/>
                </a:tc>
                <a:tc>
                  <a:txBody>
                    <a:bodyPr/>
                    <a:lstStyle/>
                    <a:p>
                      <a:pPr algn="ctr">
                        <a:lnSpc>
                          <a:spcPts val="1680"/>
                        </a:lnSpc>
                        <a:spcAft>
                          <a:spcPts val="1200"/>
                        </a:spcAft>
                      </a:pPr>
                      <a:r>
                        <a:rPr lang="en-AU" sz="1600" dirty="0">
                          <a:effectLst/>
                        </a:rPr>
                        <a:t>Lots of authors telling </a:t>
                      </a:r>
                      <a:r>
                        <a:rPr lang="en-AU" sz="1600" dirty="0" smtClean="0">
                          <a:effectLst/>
                        </a:rPr>
                        <a:t>stories</a:t>
                      </a:r>
                    </a:p>
                    <a:p>
                      <a:pPr algn="ctr">
                        <a:lnSpc>
                          <a:spcPts val="1680"/>
                        </a:lnSpc>
                        <a:spcAft>
                          <a:spcPts val="1200"/>
                        </a:spcAft>
                      </a:pPr>
                      <a:r>
                        <a:rPr lang="en-AU" sz="1600" dirty="0" smtClean="0">
                          <a:effectLst/>
                        </a:rPr>
                        <a:t>Sub </a:t>
                      </a:r>
                      <a:r>
                        <a:rPr lang="en-AU" sz="1600" dirty="0">
                          <a:effectLst/>
                        </a:rPr>
                        <a:t>branches </a:t>
                      </a:r>
                      <a:r>
                        <a:rPr lang="en-AU" sz="1600" dirty="0" smtClean="0">
                          <a:effectLst/>
                        </a:rPr>
                        <a:t>exhibits</a:t>
                      </a:r>
                    </a:p>
                    <a:p>
                      <a:pPr algn="ctr">
                        <a:lnSpc>
                          <a:spcPts val="1680"/>
                        </a:lnSpc>
                        <a:spcAft>
                          <a:spcPts val="1200"/>
                        </a:spcAft>
                      </a:pPr>
                      <a:r>
                        <a:rPr lang="en-AU" sz="1600" dirty="0" smtClean="0">
                          <a:effectLst/>
                        </a:rPr>
                        <a:t>Craft </a:t>
                      </a:r>
                      <a:r>
                        <a:rPr lang="en-AU" sz="1600" dirty="0">
                          <a:effectLst/>
                        </a:rPr>
                        <a:t>make and </a:t>
                      </a:r>
                      <a:r>
                        <a:rPr lang="en-AU" sz="1600" dirty="0" smtClean="0">
                          <a:effectLst/>
                        </a:rPr>
                        <a:t>do</a:t>
                      </a:r>
                    </a:p>
                    <a:p>
                      <a:pPr algn="ctr">
                        <a:lnSpc>
                          <a:spcPts val="1680"/>
                        </a:lnSpc>
                        <a:spcAft>
                          <a:spcPts val="1200"/>
                        </a:spcAft>
                      </a:pPr>
                      <a:r>
                        <a:rPr lang="en-AU" sz="1600" dirty="0" smtClean="0">
                          <a:effectLst/>
                        </a:rPr>
                        <a:t>Rozelle </a:t>
                      </a:r>
                      <a:r>
                        <a:rPr lang="en-AU" sz="1600" dirty="0">
                          <a:effectLst/>
                        </a:rPr>
                        <a:t>PS music </a:t>
                      </a:r>
                      <a:r>
                        <a:rPr lang="en-AU" sz="1600" dirty="0" smtClean="0">
                          <a:effectLst/>
                        </a:rPr>
                        <a:t>group</a:t>
                      </a:r>
                    </a:p>
                    <a:p>
                      <a:pPr algn="ctr">
                        <a:lnSpc>
                          <a:spcPts val="1680"/>
                        </a:lnSpc>
                        <a:spcAft>
                          <a:spcPts val="1200"/>
                        </a:spcAft>
                      </a:pPr>
                      <a:r>
                        <a:rPr lang="en-AU" sz="1600" dirty="0" smtClean="0">
                          <a:effectLst/>
                        </a:rPr>
                        <a:t>Illustrators </a:t>
                      </a:r>
                      <a:r>
                        <a:rPr lang="en-AU" sz="1600" dirty="0">
                          <a:effectLst/>
                        </a:rPr>
                        <a:t>showing their </a:t>
                      </a:r>
                      <a:r>
                        <a:rPr lang="en-AU" sz="1600" dirty="0" smtClean="0">
                          <a:effectLst/>
                        </a:rPr>
                        <a:t>craft</a:t>
                      </a:r>
                    </a:p>
                    <a:p>
                      <a:pPr algn="ctr">
                        <a:lnSpc>
                          <a:spcPts val="1680"/>
                        </a:lnSpc>
                        <a:spcAft>
                          <a:spcPts val="1200"/>
                        </a:spcAft>
                      </a:pPr>
                      <a:r>
                        <a:rPr lang="en-AU" sz="1600" dirty="0" smtClean="0">
                          <a:effectLst/>
                        </a:rPr>
                        <a:t>A </a:t>
                      </a:r>
                      <a:r>
                        <a:rPr lang="en-AU" sz="1600" dirty="0">
                          <a:effectLst/>
                        </a:rPr>
                        <a:t>big raffle to </a:t>
                      </a:r>
                      <a:r>
                        <a:rPr lang="en-AU" sz="1600" dirty="0" smtClean="0">
                          <a:effectLst/>
                        </a:rPr>
                        <a:t>win</a:t>
                      </a:r>
                    </a:p>
                    <a:p>
                      <a:pPr algn="ctr">
                        <a:lnSpc>
                          <a:spcPts val="1680"/>
                        </a:lnSpc>
                        <a:spcAft>
                          <a:spcPts val="1200"/>
                        </a:spcAft>
                      </a:pPr>
                      <a:r>
                        <a:rPr lang="en-AU" sz="1600" dirty="0" smtClean="0">
                          <a:effectLst/>
                        </a:rPr>
                        <a:t>Food</a:t>
                      </a:r>
                    </a:p>
                    <a:p>
                      <a:pPr algn="ctr">
                        <a:lnSpc>
                          <a:spcPts val="1680"/>
                        </a:lnSpc>
                        <a:spcAft>
                          <a:spcPts val="1200"/>
                        </a:spcAft>
                      </a:pPr>
                      <a:r>
                        <a:rPr lang="en-AU" sz="1600" dirty="0" smtClean="0">
                          <a:effectLst/>
                        </a:rPr>
                        <a:t>Jumping </a:t>
                      </a:r>
                      <a:r>
                        <a:rPr lang="en-AU" sz="1600" dirty="0">
                          <a:effectLst/>
                        </a:rPr>
                        <a:t>castle for </a:t>
                      </a:r>
                      <a:r>
                        <a:rPr lang="en-AU" sz="1600" dirty="0" smtClean="0">
                          <a:effectLst/>
                        </a:rPr>
                        <a:t>littlies</a:t>
                      </a:r>
                    </a:p>
                    <a:p>
                      <a:pPr algn="ctr">
                        <a:lnSpc>
                          <a:spcPts val="1680"/>
                        </a:lnSpc>
                        <a:spcAft>
                          <a:spcPts val="1200"/>
                        </a:spcAft>
                      </a:pPr>
                      <a:r>
                        <a:rPr lang="en-AU" sz="1600" dirty="0" smtClean="0">
                          <a:effectLst/>
                        </a:rPr>
                        <a:t>Book </a:t>
                      </a:r>
                      <a:r>
                        <a:rPr lang="en-AU" sz="1600" dirty="0">
                          <a:effectLst/>
                        </a:rPr>
                        <a:t>binder to </a:t>
                      </a:r>
                      <a:r>
                        <a:rPr lang="en-AU" sz="1600" dirty="0" smtClean="0">
                          <a:effectLst/>
                        </a:rPr>
                        <a:t>visit</a:t>
                      </a:r>
                    </a:p>
                    <a:p>
                      <a:pPr algn="ctr">
                        <a:lnSpc>
                          <a:spcPts val="1680"/>
                        </a:lnSpc>
                        <a:spcAft>
                          <a:spcPts val="1200"/>
                        </a:spcAft>
                      </a:pPr>
                      <a:r>
                        <a:rPr lang="en-AU" sz="1600" dirty="0" smtClean="0">
                          <a:effectLst/>
                        </a:rPr>
                        <a:t>A </a:t>
                      </a:r>
                      <a:r>
                        <a:rPr lang="en-AU" sz="1600" dirty="0">
                          <a:effectLst/>
                        </a:rPr>
                        <a:t>pixie gloating by</a:t>
                      </a:r>
                      <a:r>
                        <a:rPr lang="en-AU" sz="1600" dirty="0" smtClean="0">
                          <a:effectLst/>
                        </a:rPr>
                        <a:t>!!</a:t>
                      </a:r>
                    </a:p>
                    <a:p>
                      <a:pPr algn="ctr">
                        <a:lnSpc>
                          <a:spcPts val="1680"/>
                        </a:lnSpc>
                        <a:spcAft>
                          <a:spcPts val="1200"/>
                        </a:spcAft>
                      </a:pPr>
                      <a:r>
                        <a:rPr lang="en-AU" sz="1600" dirty="0" smtClean="0">
                          <a:effectLst/>
                        </a:rPr>
                        <a:t>Bring </a:t>
                      </a:r>
                      <a:r>
                        <a:rPr lang="en-AU" sz="1600" dirty="0">
                          <a:effectLst/>
                        </a:rPr>
                        <a:t>a </a:t>
                      </a:r>
                      <a:r>
                        <a:rPr lang="en-AU" sz="1600" dirty="0" smtClean="0">
                          <a:effectLst/>
                        </a:rPr>
                        <a:t>blanket and </a:t>
                      </a:r>
                      <a:r>
                        <a:rPr lang="en-AU" sz="1600" dirty="0">
                          <a:effectLst/>
                        </a:rPr>
                        <a:t>have a </a:t>
                      </a:r>
                      <a:r>
                        <a:rPr lang="en-AU" sz="1600" dirty="0" smtClean="0">
                          <a:effectLst/>
                        </a:rPr>
                        <a:t>picnic</a:t>
                      </a:r>
                    </a:p>
                    <a:p>
                      <a:pPr algn="ctr">
                        <a:lnSpc>
                          <a:spcPts val="1680"/>
                        </a:lnSpc>
                        <a:spcAft>
                          <a:spcPts val="1200"/>
                        </a:spcAft>
                      </a:pPr>
                      <a:r>
                        <a:rPr lang="en-AU" sz="1600" dirty="0" smtClean="0">
                          <a:effectLst/>
                          <a:latin typeface="Calibri"/>
                          <a:ea typeface="Calibri"/>
                          <a:cs typeface="Times New Roman"/>
                        </a:rPr>
                        <a:t>And MORE </a:t>
                      </a:r>
                      <a:endParaRPr lang="en-AU" sz="1600" dirty="0">
                        <a:effectLst/>
                        <a:latin typeface="Calibri"/>
                        <a:ea typeface="Calibri"/>
                        <a:cs typeface="Times New Roman"/>
                      </a:endParaRPr>
                    </a:p>
                  </a:txBody>
                  <a:tcPr marL="68580" marR="68580" marT="0" marB="0"/>
                </a:tc>
              </a:tr>
            </a:tbl>
          </a:graphicData>
        </a:graphic>
      </p:graphicFrame>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4097" name="Picture 1" descr="http://eastwood.nsw.edu.au/bookweek/wp-content/uploads/2014/07/big-book-day-out.fw_.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58564">
            <a:off x="634856" y="2455938"/>
            <a:ext cx="4662029" cy="2741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6117927" y="836977"/>
            <a:ext cx="18473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AU" altLang="en-US" sz="1600" b="1" dirty="0">
              <a:solidFill>
                <a:srgbClr val="525252"/>
              </a:solidFill>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1" i="0" u="none" strike="noStrike" cap="none" normalizeH="0" baseline="0" dirty="0" smtClean="0">
              <a:ln>
                <a:noFill/>
              </a:ln>
              <a:solidFill>
                <a:srgbClr val="525252"/>
              </a:solidFill>
              <a:effectLst/>
              <a:latin typeface="Calibri"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294185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Autofit/>
          </a:bodyPr>
          <a:lstStyle/>
          <a:p>
            <a:pPr marL="0" indent="0">
              <a:buNone/>
            </a:pPr>
            <a:r>
              <a:rPr lang="en-AU" sz="1800" dirty="0" smtClean="0"/>
              <a:t>                         </a:t>
            </a:r>
          </a:p>
          <a:p>
            <a:pPr marL="0" indent="0">
              <a:buNone/>
            </a:pPr>
            <a:endParaRPr lang="en-AU" sz="1800" dirty="0"/>
          </a:p>
          <a:p>
            <a:pPr marL="0" indent="0">
              <a:buNone/>
            </a:pPr>
            <a:endParaRPr lang="en-AU" sz="1800" dirty="0" smtClean="0"/>
          </a:p>
          <a:p>
            <a:pPr marL="0" indent="0">
              <a:buNone/>
            </a:pPr>
            <a:endParaRPr lang="en-AU" sz="1800" dirty="0"/>
          </a:p>
          <a:p>
            <a:pPr marL="0" indent="0">
              <a:buNone/>
            </a:pPr>
            <a:r>
              <a:rPr lang="en-AU" sz="1800" dirty="0" smtClean="0"/>
              <a:t>	</a:t>
            </a:r>
            <a:r>
              <a:rPr lang="en-AU" sz="2400" b="1" dirty="0" smtClean="0"/>
              <a:t>Meet </a:t>
            </a:r>
            <a:r>
              <a:rPr lang="en-AU" sz="2400" b="1" dirty="0"/>
              <a:t>your favourite authors, see an illustrator in action, marvel at magic and laugh in the story tent. Unleash your creativity in the Make and Do area, burn off some energy on the jumping castle and relax in the sunshine</a:t>
            </a:r>
            <a:r>
              <a:rPr lang="en-AU" sz="2400" b="1" dirty="0" smtClean="0"/>
              <a:t>. Read good books.</a:t>
            </a:r>
            <a:endParaRPr lang="en-AU" sz="2400" b="1" dirty="0"/>
          </a:p>
          <a:p>
            <a:pPr marL="0" indent="0">
              <a:buNone/>
            </a:pPr>
            <a:endParaRPr lang="en-AU" sz="1800"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1" name="Picture 1" descr="http://eastwood.nsw.edu.au/bookweek/wp-content/uploads/2014/07/big-book-day-out.fw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8564">
            <a:off x="1088621" y="1547574"/>
            <a:ext cx="2064115" cy="12136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Photos\2014 CBCA  Simon FRENCH\2014 BBDO\IMG_25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941525">
            <a:off x="498777" y="4834235"/>
            <a:ext cx="1527852" cy="15278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Photos\2014 CBCA  Simon FRENCH\2014 BBDO\IMG_247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42" t="16631" r="9661" b="9042"/>
          <a:stretch/>
        </p:blipFill>
        <p:spPr bwMode="auto">
          <a:xfrm rot="4364579">
            <a:off x="1718718" y="4998176"/>
            <a:ext cx="1383943" cy="92061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E:\Photos\2014 CBCA  Simon FRENCH\2014 BBDO\IMG_24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88399">
            <a:off x="4226222" y="4927923"/>
            <a:ext cx="1525220" cy="11438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Photos\2014 CBCA  Simon FRENCH\2014 BBDO\Relax BBDO.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716" t="15032" r="632" b="-1431"/>
          <a:stretch/>
        </p:blipFill>
        <p:spPr bwMode="auto">
          <a:xfrm rot="3666327">
            <a:off x="2939651" y="4804505"/>
            <a:ext cx="1280477" cy="13225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descr="http://eastwood.nsw.edu.au/bookweek/wp-content/uploads/2014/07/big-book-day-out.fw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8564">
            <a:off x="5686071" y="1547575"/>
            <a:ext cx="2064115" cy="121369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 descr="http://eastwood.nsw.edu.au/bookweek/wp-content/uploads/2014/07/big-book-day-out.fw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8564">
            <a:off x="3364654" y="1602070"/>
            <a:ext cx="2064115" cy="1213694"/>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E:\Photos\2014 CBCA  Simon FRENCH\2014 BBDO\IMG_244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7990099">
            <a:off x="5634247" y="4995800"/>
            <a:ext cx="1344210" cy="100811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E:\Photos\2014 CBCA  Simon FRENCH\2014 BBDO\Hat Jackie BBD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264" y="4838060"/>
            <a:ext cx="1288290" cy="96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63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a:bodyPr>
          <a:lstStyle/>
          <a:p>
            <a:pPr marL="0" indent="0" algn="ctr">
              <a:buNone/>
            </a:pPr>
            <a:r>
              <a:rPr lang="en-AU" b="1" u="sng" dirty="0" smtClean="0">
                <a:solidFill>
                  <a:schemeClr val="tx2"/>
                </a:solidFill>
                <a:hlinkClick r:id="rId2"/>
              </a:rPr>
              <a:t>CBC2U * Children's </a:t>
            </a:r>
            <a:r>
              <a:rPr lang="en-AU" b="1" u="sng" dirty="0">
                <a:solidFill>
                  <a:schemeClr val="tx2"/>
                </a:solidFill>
                <a:hlinkClick r:id="rId2"/>
              </a:rPr>
              <a:t>Book Creators To </a:t>
            </a:r>
            <a:r>
              <a:rPr lang="en-AU" b="1" u="sng" dirty="0" smtClean="0">
                <a:solidFill>
                  <a:schemeClr val="tx2"/>
                </a:solidFill>
                <a:hlinkClick r:id="rId2"/>
              </a:rPr>
              <a:t>You  </a:t>
            </a:r>
            <a:r>
              <a:rPr lang="en-AU" b="1" u="sng" dirty="0" smtClean="0">
                <a:solidFill>
                  <a:schemeClr val="tx2"/>
                </a:solidFill>
              </a:rPr>
              <a:t> </a:t>
            </a:r>
          </a:p>
          <a:p>
            <a:pPr marL="0" indent="0" algn="ctr">
              <a:buNone/>
            </a:pPr>
            <a:r>
              <a:rPr lang="en-AU" b="1" i="1" dirty="0">
                <a:solidFill>
                  <a:schemeClr val="tx2"/>
                </a:solidFill>
              </a:rPr>
              <a:t>h</a:t>
            </a:r>
            <a:r>
              <a:rPr lang="en-AU" b="1" i="1" dirty="0" smtClean="0">
                <a:solidFill>
                  <a:schemeClr val="tx2"/>
                </a:solidFill>
              </a:rPr>
              <a:t>elping bring kids, schools and libraries</a:t>
            </a:r>
          </a:p>
          <a:p>
            <a:pPr marL="0" indent="0" algn="ctr">
              <a:buNone/>
            </a:pPr>
            <a:r>
              <a:rPr lang="en-AU" b="1" i="1" dirty="0">
                <a:solidFill>
                  <a:schemeClr val="tx2"/>
                </a:solidFill>
              </a:rPr>
              <a:t>i</a:t>
            </a:r>
            <a:r>
              <a:rPr lang="en-AU" b="1" i="1" dirty="0" smtClean="0">
                <a:solidFill>
                  <a:schemeClr val="tx2"/>
                </a:solidFill>
              </a:rPr>
              <a:t>n disadvantaged areas  together </a:t>
            </a:r>
          </a:p>
          <a:p>
            <a:pPr marL="0" indent="0" algn="ctr">
              <a:buNone/>
            </a:pPr>
            <a:r>
              <a:rPr lang="en-AU" b="1" i="1" dirty="0" smtClean="0">
                <a:solidFill>
                  <a:schemeClr val="tx2"/>
                </a:solidFill>
              </a:rPr>
              <a:t>with authors and illustrators</a:t>
            </a:r>
          </a:p>
          <a:p>
            <a:pPr marL="0" indent="0" algn="ctr">
              <a:buNone/>
            </a:pPr>
            <a:endParaRPr lang="en-AU" b="1" dirty="0" smtClean="0">
              <a:solidFill>
                <a:srgbClr val="FF3300"/>
              </a:solidFill>
            </a:endParaRPr>
          </a:p>
          <a:p>
            <a:pPr marL="0" indent="0" algn="ctr">
              <a:buNone/>
            </a:pPr>
            <a:endParaRPr lang="en-AU" dirty="0" smtClean="0">
              <a:solidFill>
                <a:srgbClr val="FF3300"/>
              </a:solidFill>
            </a:endParaRPr>
          </a:p>
          <a:p>
            <a:pPr marL="0" indent="0">
              <a:buNone/>
            </a:pPr>
            <a:endParaRPr lang="en-AU" b="1" dirty="0" smtClean="0"/>
          </a:p>
          <a:p>
            <a:pPr marL="0" indent="0">
              <a:buNone/>
            </a:pPr>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979669"/>
            <a:ext cx="2223684" cy="203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979670"/>
            <a:ext cx="2223684" cy="203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312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lstStyle/>
          <a:p>
            <a:pPr marL="0" indent="0">
              <a:buNone/>
            </a:pPr>
            <a:endParaRPr lang="en-AU" dirty="0"/>
          </a:p>
          <a:p>
            <a:endParaRPr lang="en-AU" dirty="0" smtClean="0">
              <a:solidFill>
                <a:schemeClr val="tx2"/>
              </a:solidFill>
            </a:endParaRPr>
          </a:p>
          <a:p>
            <a:pPr marL="0" indent="0">
              <a:buNone/>
            </a:pPr>
            <a:r>
              <a:rPr lang="en-AU" dirty="0">
                <a:solidFill>
                  <a:schemeClr val="tx2"/>
                </a:solidFill>
              </a:rPr>
              <a:t> </a:t>
            </a:r>
            <a:r>
              <a:rPr lang="en-AU" dirty="0" smtClean="0">
                <a:solidFill>
                  <a:schemeClr val="tx2"/>
                </a:solidFill>
              </a:rPr>
              <a:t>  </a:t>
            </a:r>
            <a:r>
              <a:rPr lang="en-AU" sz="3600" b="1" dirty="0" smtClean="0">
                <a:solidFill>
                  <a:schemeClr val="tx2"/>
                </a:solidFill>
              </a:rPr>
              <a:t>CBC2U                                             </a:t>
            </a:r>
            <a:r>
              <a:rPr lang="en-AU" sz="3600" b="1" dirty="0" err="1" smtClean="0">
                <a:solidFill>
                  <a:schemeClr val="tx2"/>
                </a:solidFill>
              </a:rPr>
              <a:t>CBC2U</a:t>
            </a:r>
            <a:endParaRPr lang="en-AU" sz="3600" b="1" dirty="0">
              <a:solidFill>
                <a:schemeClr val="tx2"/>
              </a:solidFill>
            </a:endParaRPr>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46673"/>
            <a:ext cx="4032448" cy="303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15617" y="3933056"/>
            <a:ext cx="7056784" cy="2246769"/>
          </a:xfrm>
          <a:prstGeom prst="rect">
            <a:avLst/>
          </a:prstGeom>
        </p:spPr>
        <p:txBody>
          <a:bodyPr wrap="square">
            <a:spAutoFit/>
          </a:bodyPr>
          <a:lstStyle/>
          <a:p>
            <a:endParaRPr lang="en-US" dirty="0" smtClean="0">
              <a:solidFill>
                <a:schemeClr val="tx2"/>
              </a:solidFill>
            </a:endParaRPr>
          </a:p>
          <a:p>
            <a:endParaRPr lang="en-US" dirty="0">
              <a:solidFill>
                <a:schemeClr val="tx2"/>
              </a:solidFill>
            </a:endParaRPr>
          </a:p>
          <a:p>
            <a:r>
              <a:rPr lang="en-US" sz="2400" b="1" dirty="0" smtClean="0">
                <a:solidFill>
                  <a:schemeClr val="tx2"/>
                </a:solidFill>
              </a:rPr>
              <a:t>	       Children’s Book Council to YOU</a:t>
            </a:r>
          </a:p>
          <a:p>
            <a:pPr algn="ctr"/>
            <a:r>
              <a:rPr lang="en-US" sz="2000" b="1" dirty="0" smtClean="0"/>
              <a:t>In 2014 </a:t>
            </a:r>
            <a:r>
              <a:rPr lang="en-US" sz="2000" b="1" dirty="0"/>
              <a:t>20 primary and high schools hosted author visits </a:t>
            </a:r>
            <a:endParaRPr lang="en-US" sz="2000" b="1" dirty="0" smtClean="0"/>
          </a:p>
          <a:p>
            <a:pPr algn="ctr"/>
            <a:r>
              <a:rPr lang="en-US" sz="2000" b="1" dirty="0" smtClean="0"/>
              <a:t>by </a:t>
            </a:r>
            <a:r>
              <a:rPr lang="en-US" sz="2000" b="1" dirty="0"/>
              <a:t>12 authors.  </a:t>
            </a:r>
            <a:endParaRPr lang="en-AU" sz="2000" b="1" dirty="0"/>
          </a:p>
          <a:p>
            <a:pPr algn="ctr"/>
            <a:r>
              <a:rPr lang="en-US" sz="2000" b="1" dirty="0"/>
              <a:t>The visits took place in Western and South </a:t>
            </a:r>
            <a:r>
              <a:rPr lang="en-US" sz="2000" b="1" dirty="0" smtClean="0"/>
              <a:t>Western </a:t>
            </a:r>
            <a:r>
              <a:rPr lang="en-US" sz="2000" b="1" dirty="0"/>
              <a:t>Sydney,  Lismore,  </a:t>
            </a:r>
            <a:r>
              <a:rPr lang="en-US" sz="2000" b="1" dirty="0" err="1"/>
              <a:t>Moruya</a:t>
            </a:r>
            <a:r>
              <a:rPr lang="en-US" sz="2000" b="1" dirty="0"/>
              <a:t>,  </a:t>
            </a:r>
            <a:r>
              <a:rPr lang="en-US" sz="2000" b="1" dirty="0" err="1"/>
              <a:t>Moree</a:t>
            </a:r>
            <a:r>
              <a:rPr lang="en-US" sz="2000" b="1" dirty="0"/>
              <a:t> and </a:t>
            </a:r>
            <a:r>
              <a:rPr lang="en-US" sz="2000" b="1" dirty="0" err="1"/>
              <a:t>Leeton</a:t>
            </a:r>
            <a:r>
              <a:rPr lang="en-US" sz="2000" b="1" dirty="0"/>
              <a:t>.</a:t>
            </a:r>
            <a:endParaRPr lang="en-AU" sz="2000" b="1" dirty="0"/>
          </a:p>
        </p:txBody>
      </p:sp>
    </p:spTree>
    <p:extLst>
      <p:ext uri="{BB962C8B-B14F-4D97-AF65-F5344CB8AC3E}">
        <p14:creationId xmlns:p14="http://schemas.microsoft.com/office/powerpoint/2010/main" val="22956369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92500" lnSpcReduction="10000"/>
          </a:bodyPr>
          <a:lstStyle/>
          <a:p>
            <a:pPr marL="0" indent="0" algn="ctr">
              <a:buNone/>
            </a:pPr>
            <a:r>
              <a:rPr lang="en-AU" sz="3000" b="1" dirty="0" smtClean="0">
                <a:solidFill>
                  <a:schemeClr val="tx2"/>
                </a:solidFill>
              </a:rPr>
              <a:t>CBC2U - What </a:t>
            </a:r>
            <a:r>
              <a:rPr lang="en-AU" sz="3000" b="1" dirty="0">
                <a:solidFill>
                  <a:schemeClr val="tx2"/>
                </a:solidFill>
              </a:rPr>
              <a:t>students said</a:t>
            </a:r>
            <a:r>
              <a:rPr lang="en-AU" sz="3000" b="1" dirty="0" smtClean="0">
                <a:solidFill>
                  <a:schemeClr val="tx2"/>
                </a:solidFill>
              </a:rPr>
              <a:t>:</a:t>
            </a:r>
            <a:endParaRPr lang="en-AU" sz="3000" b="1" dirty="0">
              <a:solidFill>
                <a:schemeClr val="tx2"/>
              </a:solidFill>
            </a:endParaRPr>
          </a:p>
          <a:p>
            <a:pPr marL="0" indent="0">
              <a:buNone/>
            </a:pPr>
            <a:r>
              <a:rPr lang="en-AU" sz="2400" i="1" dirty="0"/>
              <a:t>“I was surprised she (Toni </a:t>
            </a:r>
            <a:r>
              <a:rPr lang="en-AU" sz="2400" i="1" dirty="0" err="1"/>
              <a:t>Brisland</a:t>
            </a:r>
            <a:r>
              <a:rPr lang="en-AU" sz="2400" i="1" dirty="0"/>
              <a:t>) came because I never have really seen a real author.”  </a:t>
            </a:r>
            <a:r>
              <a:rPr lang="en-AU" sz="2400" dirty="0"/>
              <a:t>Cameron, Harcourt </a:t>
            </a:r>
            <a:r>
              <a:rPr lang="en-AU" sz="2400" dirty="0" smtClean="0"/>
              <a:t>Public</a:t>
            </a:r>
          </a:p>
          <a:p>
            <a:pPr marL="0" indent="0">
              <a:buNone/>
            </a:pPr>
            <a:endParaRPr lang="en-AU" sz="1800" dirty="0" smtClean="0"/>
          </a:p>
          <a:p>
            <a:pPr marL="0" indent="0">
              <a:buNone/>
            </a:pPr>
            <a:endParaRPr lang="en-AU" sz="1800" dirty="0"/>
          </a:p>
          <a:p>
            <a:pPr marL="0" indent="0">
              <a:buNone/>
            </a:pPr>
            <a:endParaRPr lang="en-AU" sz="2400" dirty="0" smtClean="0"/>
          </a:p>
          <a:p>
            <a:pPr marL="0" indent="0">
              <a:buNone/>
            </a:pPr>
            <a:endParaRPr lang="en-AU" sz="2400" dirty="0"/>
          </a:p>
          <a:p>
            <a:pPr marL="0" indent="0">
              <a:buNone/>
            </a:pPr>
            <a:endParaRPr lang="en-AU" sz="2400" dirty="0"/>
          </a:p>
          <a:p>
            <a:pPr marL="0" indent="0">
              <a:buNone/>
            </a:pPr>
            <a:endParaRPr lang="en-AU" sz="2400" i="1" dirty="0" smtClean="0"/>
          </a:p>
          <a:p>
            <a:pPr marL="0" indent="0">
              <a:buNone/>
            </a:pPr>
            <a:r>
              <a:rPr lang="en-AU" sz="2400" i="1" dirty="0" smtClean="0"/>
              <a:t>“</a:t>
            </a:r>
            <a:r>
              <a:rPr lang="en-AU" sz="2400" i="1" dirty="0"/>
              <a:t>It helps HSC students to study when authors give us their wisdom and help us.” </a:t>
            </a:r>
            <a:r>
              <a:rPr lang="en-AU" sz="2400" dirty="0"/>
              <a:t>Nathaniel, </a:t>
            </a:r>
            <a:r>
              <a:rPr lang="en-AU" sz="2400" dirty="0" err="1"/>
              <a:t>Narranadera</a:t>
            </a:r>
            <a:r>
              <a:rPr lang="en-AU" sz="2400" dirty="0"/>
              <a:t> High School</a:t>
            </a:r>
          </a:p>
          <a:p>
            <a:pPr marL="0" indent="0">
              <a:buNone/>
            </a:pPr>
            <a:r>
              <a:rPr lang="en-AU" dirty="0"/>
              <a:t> </a:t>
            </a:r>
          </a:p>
          <a:p>
            <a:endParaRPr lang="en-AU" dirty="0"/>
          </a:p>
          <a:p>
            <a:endParaRPr lang="en-AU"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 name="Picture 4"/>
          <p:cNvPicPr/>
          <p:nvPr/>
        </p:nvPicPr>
        <p:blipFill rotWithShape="1">
          <a:blip r:embed="rId3" cstate="print">
            <a:extLst>
              <a:ext uri="{28A0092B-C50C-407E-A947-70E740481C1C}">
                <a14:useLocalDpi xmlns:a14="http://schemas.microsoft.com/office/drawing/2010/main" val="0"/>
              </a:ext>
            </a:extLst>
          </a:blip>
          <a:srcRect b="42715"/>
          <a:stretch/>
        </p:blipFill>
        <p:spPr bwMode="auto">
          <a:xfrm>
            <a:off x="3131840" y="2708920"/>
            <a:ext cx="2016223" cy="19442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5636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a:bodyPr>
          <a:lstStyle/>
          <a:p>
            <a:pPr marL="0" indent="0">
              <a:buNone/>
            </a:pPr>
            <a:endParaRPr lang="en-AU" b="1" dirty="0" smtClean="0">
              <a:solidFill>
                <a:srgbClr val="0070C0"/>
              </a:solidFill>
            </a:endParaRPr>
          </a:p>
          <a:p>
            <a:pPr marL="0" indent="0">
              <a:buNone/>
            </a:pPr>
            <a:endParaRPr lang="en-AU" b="1" dirty="0" smtClean="0">
              <a:solidFill>
                <a:srgbClr val="0070C0"/>
              </a:solidFill>
            </a:endParaRPr>
          </a:p>
          <a:p>
            <a:pPr marL="0" indent="0">
              <a:buNone/>
            </a:pPr>
            <a:endParaRPr lang="en-AU" b="1" dirty="0">
              <a:solidFill>
                <a:srgbClr val="0070C0"/>
              </a:solidFill>
            </a:endParaRPr>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graphicFrame>
        <p:nvGraphicFramePr>
          <p:cNvPr id="7" name="Table 6"/>
          <p:cNvGraphicFramePr>
            <a:graphicFrameLocks noGrp="1"/>
          </p:cNvGraphicFramePr>
          <p:nvPr>
            <p:extLst>
              <p:ext uri="{D42A27DB-BD31-4B8C-83A1-F6EECF244321}">
                <p14:modId xmlns:p14="http://schemas.microsoft.com/office/powerpoint/2010/main" val="1467527914"/>
              </p:ext>
            </p:extLst>
          </p:nvPr>
        </p:nvGraphicFramePr>
        <p:xfrm>
          <a:off x="643359" y="1556791"/>
          <a:ext cx="7707581" cy="3108960"/>
        </p:xfrm>
        <a:graphic>
          <a:graphicData uri="http://schemas.openxmlformats.org/drawingml/2006/table">
            <a:tbl>
              <a:tblPr firstRow="1" bandRow="1">
                <a:tableStyleId>{5C22544A-7EE6-4342-B048-85BDC9FD1C3A}</a:tableStyleId>
              </a:tblPr>
              <a:tblGrid>
                <a:gridCol w="2883045"/>
                <a:gridCol w="1296144"/>
                <a:gridCol w="3528392"/>
              </a:tblGrid>
              <a:tr h="2629054">
                <a:tc>
                  <a:txBody>
                    <a:bodyPr/>
                    <a:lstStyle/>
                    <a:p>
                      <a:pPr marL="0" indent="0">
                        <a:buNone/>
                      </a:pPr>
                      <a:r>
                        <a:rPr lang="en-AU" dirty="0" smtClean="0"/>
                        <a:t> “How fortunate can one be, studying for the HSC, reading a text in depth …and then…meeting the author and conversing with them! We do not often get the chance to have authors visit us in the country.”</a:t>
                      </a:r>
                    </a:p>
                    <a:p>
                      <a:pPr marL="0" indent="0">
                        <a:buNone/>
                      </a:pPr>
                      <a:r>
                        <a:rPr lang="en-AU" dirty="0" smtClean="0"/>
                        <a:t>English Teacher, </a:t>
                      </a:r>
                      <a:r>
                        <a:rPr lang="en-AU" dirty="0" err="1" smtClean="0"/>
                        <a:t>Narranderra</a:t>
                      </a:r>
                      <a:r>
                        <a:rPr lang="en-AU" dirty="0" smtClean="0"/>
                        <a:t> High School </a:t>
                      </a:r>
                    </a:p>
                    <a:p>
                      <a:pPr marL="0" indent="0">
                        <a:buNone/>
                      </a:pPr>
                      <a:r>
                        <a:rPr lang="en-AU" dirty="0" smtClean="0"/>
                        <a:t>(JC Burke visit)</a:t>
                      </a:r>
                      <a:endParaRPr lang="en-AU" dirty="0"/>
                    </a:p>
                  </a:txBody>
                  <a:tcPr/>
                </a:tc>
                <a:tc>
                  <a:txBody>
                    <a:bodyPr/>
                    <a:lstStyle/>
                    <a:p>
                      <a:endParaRPr lang="en-AU" dirty="0" smtClean="0"/>
                    </a:p>
                    <a:p>
                      <a:r>
                        <a:rPr lang="en-AU" dirty="0" smtClean="0"/>
                        <a:t>          *</a:t>
                      </a:r>
                    </a:p>
                    <a:p>
                      <a:pPr algn="ctr"/>
                      <a:r>
                        <a:rPr lang="en-AU" sz="2400" dirty="0" smtClean="0"/>
                        <a:t>CBC2U</a:t>
                      </a:r>
                    </a:p>
                    <a:p>
                      <a:r>
                        <a:rPr lang="en-AU" dirty="0" smtClean="0"/>
                        <a:t>         *</a:t>
                      </a:r>
                    </a:p>
                    <a:p>
                      <a:pPr algn="ctr"/>
                      <a:r>
                        <a:rPr lang="en-AU" sz="2400" dirty="0" smtClean="0"/>
                        <a:t>What</a:t>
                      </a:r>
                    </a:p>
                    <a:p>
                      <a:pPr algn="ctr"/>
                      <a:r>
                        <a:rPr lang="en-AU" sz="2400" dirty="0" smtClean="0"/>
                        <a:t>Teachers Said</a:t>
                      </a:r>
                      <a:endParaRPr lang="en-AU" sz="2400" dirty="0"/>
                    </a:p>
                  </a:txBody>
                  <a:tcPr/>
                </a:tc>
                <a:tc>
                  <a:txBody>
                    <a:bodyPr/>
                    <a:lstStyle/>
                    <a:p>
                      <a:pPr marL="0" indent="0">
                        <a:buNone/>
                      </a:pPr>
                      <a:r>
                        <a:rPr lang="en-AU" dirty="0" smtClean="0"/>
                        <a:t>“It was delightful to witness students, especially several who are normally rather reticent, taking a leap into both their artistic souls and out into their creative writing spaces. The pride they felt in their accomplishments was heart-warming.”   Lisa </a:t>
                      </a:r>
                      <a:r>
                        <a:rPr lang="en-AU" dirty="0" err="1" smtClean="0"/>
                        <a:t>Fahy</a:t>
                      </a:r>
                      <a:r>
                        <a:rPr lang="en-AU" dirty="0" smtClean="0"/>
                        <a:t>, Principal Wyrallah Public School</a:t>
                      </a:r>
                    </a:p>
                    <a:p>
                      <a:pPr marL="0" indent="0">
                        <a:buNone/>
                      </a:pPr>
                      <a:r>
                        <a:rPr lang="en-AU" dirty="0" smtClean="0"/>
                        <a:t> </a:t>
                      </a:r>
                    </a:p>
                    <a:p>
                      <a:endParaRPr lang="en-AU" dirty="0"/>
                    </a:p>
                  </a:txBody>
                  <a:tcPr/>
                </a:tc>
              </a:tr>
            </a:tbl>
          </a:graphicData>
        </a:graphic>
      </p:graphicFrame>
      <p:pic>
        <p:nvPicPr>
          <p:cNvPr id="8" name="Picture 7"/>
          <p:cNvPicPr/>
          <p:nvPr/>
        </p:nvPicPr>
        <p:blipFill rotWithShape="1">
          <a:blip r:embed="rId3" cstate="print">
            <a:extLst>
              <a:ext uri="{28A0092B-C50C-407E-A947-70E740481C1C}">
                <a14:useLocalDpi xmlns:a14="http://schemas.microsoft.com/office/drawing/2010/main" val="0"/>
              </a:ext>
            </a:extLst>
          </a:blip>
          <a:srcRect b="15710"/>
          <a:stretch/>
        </p:blipFill>
        <p:spPr bwMode="auto">
          <a:xfrm>
            <a:off x="2609040" y="4509120"/>
            <a:ext cx="3024336" cy="18722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5011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a:xfrm>
            <a:off x="430189" y="1600200"/>
            <a:ext cx="8256611" cy="4525963"/>
          </a:xfrm>
        </p:spPr>
        <p:txBody>
          <a:bodyPr>
            <a:normAutofit fontScale="85000" lnSpcReduction="20000"/>
          </a:bodyPr>
          <a:lstStyle/>
          <a:p>
            <a:pPr marL="0" indent="0" algn="ctr">
              <a:buNone/>
            </a:pPr>
            <a:r>
              <a:rPr lang="en-AU" b="1" dirty="0" smtClean="0">
                <a:solidFill>
                  <a:srgbClr val="0070C0"/>
                </a:solidFill>
              </a:rPr>
              <a:t>Happy 70</a:t>
            </a:r>
            <a:r>
              <a:rPr lang="en-AU" b="1" baseline="30000" dirty="0" smtClean="0">
                <a:solidFill>
                  <a:srgbClr val="0070C0"/>
                </a:solidFill>
              </a:rPr>
              <a:t>th</a:t>
            </a:r>
            <a:r>
              <a:rPr lang="en-AU" b="1" dirty="0" smtClean="0">
                <a:solidFill>
                  <a:srgbClr val="0070C0"/>
                </a:solidFill>
              </a:rPr>
              <a:t> Birthday</a:t>
            </a:r>
          </a:p>
          <a:p>
            <a:pPr marL="0" indent="0" algn="ctr">
              <a:buNone/>
            </a:pPr>
            <a:r>
              <a:rPr lang="en-AU" b="1" dirty="0" smtClean="0">
                <a:solidFill>
                  <a:srgbClr val="0070C0"/>
                </a:solidFill>
              </a:rPr>
              <a:t>Celebrate from August 2015 – August 2016</a:t>
            </a:r>
          </a:p>
          <a:p>
            <a:pPr marL="0" indent="0">
              <a:buNone/>
            </a:pPr>
            <a:r>
              <a:rPr lang="en-AU" dirty="0" smtClean="0"/>
              <a:t>					</a:t>
            </a:r>
          </a:p>
          <a:p>
            <a:pPr marL="0" indent="0">
              <a:buNone/>
            </a:pPr>
            <a:r>
              <a:rPr lang="en-AU" dirty="0"/>
              <a:t>	</a:t>
            </a:r>
            <a:endParaRPr lang="en-AU" dirty="0" smtClean="0"/>
          </a:p>
          <a:p>
            <a:pPr marL="0" indent="0">
              <a:buNone/>
            </a:pPr>
            <a:r>
              <a:rPr lang="en-AU" dirty="0" smtClean="0"/>
              <a:t>                                                                              </a:t>
            </a:r>
            <a:endParaRPr lang="en-AU" dirty="0"/>
          </a:p>
          <a:p>
            <a:pPr marL="0" indent="0">
              <a:buNone/>
            </a:pPr>
            <a:r>
              <a:rPr lang="en-AU" dirty="0" smtClean="0"/>
              <a:t>  </a:t>
            </a:r>
          </a:p>
          <a:p>
            <a:pPr marL="0" indent="0">
              <a:buNone/>
            </a:pPr>
            <a:endParaRPr lang="en-AU" dirty="0" smtClean="0"/>
          </a:p>
          <a:p>
            <a:pPr marL="0" indent="0">
              <a:buNone/>
            </a:pPr>
            <a:endParaRPr lang="en-AU" dirty="0"/>
          </a:p>
          <a:p>
            <a:pPr marL="0" indent="0">
              <a:buNone/>
            </a:pPr>
            <a:r>
              <a:rPr lang="en-AU" sz="2600" dirty="0" smtClean="0"/>
              <a:t>	* Children’s Book Council of Australia established in Sydney November, 1945</a:t>
            </a:r>
          </a:p>
          <a:p>
            <a:pPr marL="0" indent="0">
              <a:buNone/>
            </a:pPr>
            <a:r>
              <a:rPr lang="en-AU" sz="2600" dirty="0"/>
              <a:t>	*</a:t>
            </a:r>
            <a:r>
              <a:rPr lang="en-AU" sz="2600" dirty="0" smtClean="0"/>
              <a:t> first annual Book of the Year Award, 1946</a:t>
            </a:r>
          </a:p>
          <a:p>
            <a:endParaRPr lang="en-AU" dirty="0"/>
          </a:p>
        </p:txBody>
      </p:sp>
      <p:pic>
        <p:nvPicPr>
          <p:cNvPr id="2050" name="Picture 2" descr="E:\AA JAC\CBCA\2015 CBCA\CBCA Birthday LogoFinal 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420888"/>
            <a:ext cx="4410890" cy="22021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cottsdalemagician.com/wp-content/uploads/2011/07/70th-birthday-party-magic-2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2747206"/>
            <a:ext cx="1549521" cy="1549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cottsdalemagician.com/wp-content/uploads/2011/07/70th-birthday-party-magic-2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48" y="2691472"/>
            <a:ext cx="1549522" cy="15495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7240" y="407676"/>
            <a:ext cx="1368152" cy="613539"/>
          </a:xfrm>
          <a:prstGeom prst="rect">
            <a:avLst/>
          </a:prstGeom>
          <a:noFill/>
          <a:ln>
            <a:noFill/>
          </a:ln>
        </p:spPr>
      </p:pic>
    </p:spTree>
    <p:extLst>
      <p:ext uri="{BB962C8B-B14F-4D97-AF65-F5344CB8AC3E}">
        <p14:creationId xmlns:p14="http://schemas.microsoft.com/office/powerpoint/2010/main" val="27871505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a:xfrm>
            <a:off x="323528" y="1556792"/>
            <a:ext cx="8229600" cy="4525963"/>
          </a:xfrm>
        </p:spPr>
        <p:txBody>
          <a:bodyPr>
            <a:normAutofit fontScale="92500"/>
          </a:bodyPr>
          <a:lstStyle/>
          <a:p>
            <a:pPr marL="0" indent="0" algn="ctr">
              <a:buNone/>
            </a:pPr>
            <a:r>
              <a:rPr lang="en-AU" sz="2200" b="1" dirty="0" smtClean="0">
                <a:solidFill>
                  <a:schemeClr val="tx2"/>
                </a:solidFill>
                <a:hlinkClick r:id="rId2"/>
              </a:rPr>
              <a:t>Aspiring </a:t>
            </a:r>
            <a:r>
              <a:rPr lang="en-AU" sz="2200" b="1" dirty="0">
                <a:solidFill>
                  <a:schemeClr val="tx2"/>
                </a:solidFill>
                <a:hlinkClick r:id="rId2"/>
              </a:rPr>
              <a:t>Writers Mentorship </a:t>
            </a:r>
            <a:r>
              <a:rPr lang="en-AU" sz="2200" b="1" dirty="0" smtClean="0">
                <a:solidFill>
                  <a:schemeClr val="tx2"/>
                </a:solidFill>
                <a:hlinkClick r:id="rId2"/>
              </a:rPr>
              <a:t>Program</a:t>
            </a:r>
            <a:endParaRPr lang="en-AU" sz="2200" b="1" dirty="0" smtClean="0">
              <a:solidFill>
                <a:schemeClr val="tx2"/>
              </a:solidFill>
            </a:endParaRPr>
          </a:p>
          <a:p>
            <a:pPr marL="0" indent="0" algn="ctr">
              <a:buNone/>
            </a:pPr>
            <a:endParaRPr lang="en-AU" b="1" dirty="0" smtClean="0"/>
          </a:p>
          <a:p>
            <a:pPr marL="0" indent="0" algn="ctr">
              <a:buNone/>
            </a:pPr>
            <a:r>
              <a:rPr lang="en-AU" b="1" dirty="0" smtClean="0">
                <a:solidFill>
                  <a:schemeClr val="tx2"/>
                </a:solidFill>
              </a:rPr>
              <a:t>Charlotte </a:t>
            </a:r>
            <a:r>
              <a:rPr lang="en-AU" b="1" dirty="0">
                <a:solidFill>
                  <a:schemeClr val="tx2"/>
                </a:solidFill>
              </a:rPr>
              <a:t>Waring Barton </a:t>
            </a:r>
            <a:r>
              <a:rPr lang="en-AU" b="1" dirty="0" smtClean="0">
                <a:solidFill>
                  <a:schemeClr val="tx2"/>
                </a:solidFill>
              </a:rPr>
              <a:t>Award for new authors</a:t>
            </a:r>
            <a:endParaRPr lang="en-AU" dirty="0">
              <a:solidFill>
                <a:schemeClr val="tx2"/>
              </a:solidFill>
            </a:endParaRPr>
          </a:p>
          <a:p>
            <a:pPr marL="0" indent="0">
              <a:buNone/>
            </a:pPr>
            <a:r>
              <a:rPr lang="en-AU" sz="2600" b="1" dirty="0"/>
              <a:t>CBCA NSW and Penguin Random House Australia</a:t>
            </a:r>
            <a:r>
              <a:rPr lang="en-AU" sz="2600" dirty="0"/>
              <a:t> </a:t>
            </a:r>
            <a:r>
              <a:rPr lang="en-AU" sz="1900" dirty="0"/>
              <a:t>have joined forces to foster aspiring writers</a:t>
            </a:r>
            <a:r>
              <a:rPr lang="en-AU" sz="1900" dirty="0" smtClean="0"/>
              <a:t>. The </a:t>
            </a:r>
            <a:r>
              <a:rPr lang="en-AU" sz="1900" dirty="0"/>
              <a:t>2015 winner will receive a comprehensive mentorship including:</a:t>
            </a:r>
          </a:p>
          <a:p>
            <a:pPr marL="0" indent="0">
              <a:buNone/>
            </a:pPr>
            <a:r>
              <a:rPr lang="en-AU" sz="1900" dirty="0"/>
              <a:t>3 x 2 hour sessions with a Penguin Random House author.</a:t>
            </a:r>
          </a:p>
          <a:p>
            <a:pPr marL="0" indent="0">
              <a:buNone/>
            </a:pPr>
            <a:r>
              <a:rPr lang="en-AU" sz="1900" dirty="0"/>
              <a:t>1 x 1 hour session with a Penguin Random House editor.</a:t>
            </a:r>
          </a:p>
          <a:p>
            <a:pPr marL="0" indent="0">
              <a:buNone/>
            </a:pPr>
            <a:r>
              <a:rPr lang="en-AU" sz="1900" dirty="0"/>
              <a:t>1 x 1 hour session with Penguin Random House Publicity and Marketing Department.</a:t>
            </a:r>
          </a:p>
          <a:p>
            <a:pPr marL="0" indent="0">
              <a:buNone/>
            </a:pPr>
            <a:r>
              <a:rPr lang="en-AU" sz="1900" dirty="0"/>
              <a:t>1 x 1 hour session with a Penguin Random House publisher.</a:t>
            </a:r>
          </a:p>
          <a:p>
            <a:pPr marL="0" indent="0" algn="ctr">
              <a:buNone/>
            </a:pPr>
            <a:r>
              <a:rPr lang="en-AU" sz="1900" dirty="0"/>
              <a:t>Closing date for manuscripts is </a:t>
            </a:r>
            <a:r>
              <a:rPr lang="en-AU" sz="2600" b="1" dirty="0"/>
              <a:t>1</a:t>
            </a:r>
            <a:r>
              <a:rPr lang="en-AU" sz="2600" b="1" baseline="30000" dirty="0"/>
              <a:t>st</a:t>
            </a:r>
            <a:r>
              <a:rPr lang="en-AU" sz="2600" b="1" dirty="0"/>
              <a:t> September 2015</a:t>
            </a:r>
            <a:r>
              <a:rPr lang="en-AU" sz="2600" dirty="0"/>
              <a:t>.</a:t>
            </a:r>
          </a:p>
          <a:p>
            <a:pPr marL="0" indent="0" algn="ctr">
              <a:buNone/>
            </a:pPr>
            <a:endParaRPr lang="en-AU" b="1" dirty="0" smtClean="0"/>
          </a:p>
          <a:p>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6432" y="1412776"/>
            <a:ext cx="1802143" cy="10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Users\Jackie\Downloads\CBCA_full_logo_blue_no-tag_NSW.png"/>
          <p:cNvPicPr/>
          <p:nvPr/>
        </p:nvPicPr>
        <p:blipFill>
          <a:blip r:embed="rId5">
            <a:extLst>
              <a:ext uri="{28A0092B-C50C-407E-A947-70E740481C1C}">
                <a14:useLocalDpi xmlns:a14="http://schemas.microsoft.com/office/drawing/2010/main" val="0"/>
              </a:ext>
            </a:extLst>
          </a:blip>
          <a:srcRect/>
          <a:stretch>
            <a:fillRect/>
          </a:stretch>
        </p:blipFill>
        <p:spPr bwMode="auto">
          <a:xfrm>
            <a:off x="1578689" y="1196752"/>
            <a:ext cx="747280" cy="1402655"/>
          </a:xfrm>
          <a:prstGeom prst="rect">
            <a:avLst/>
          </a:prstGeom>
          <a:noFill/>
          <a:ln>
            <a:noFill/>
          </a:ln>
        </p:spPr>
      </p:pic>
    </p:spTree>
    <p:extLst>
      <p:ext uri="{BB962C8B-B14F-4D97-AF65-F5344CB8AC3E}">
        <p14:creationId xmlns:p14="http://schemas.microsoft.com/office/powerpoint/2010/main" val="2295636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55000" lnSpcReduction="20000"/>
          </a:bodyPr>
          <a:lstStyle/>
          <a:p>
            <a:pPr marL="0" indent="0" algn="ctr">
              <a:buNone/>
            </a:pPr>
            <a:r>
              <a:rPr lang="en-AU" b="1" dirty="0" smtClean="0">
                <a:solidFill>
                  <a:schemeClr val="tx2"/>
                </a:solidFill>
                <a:hlinkClick r:id="rId2"/>
              </a:rPr>
              <a:t>Aspiring </a:t>
            </a:r>
            <a:r>
              <a:rPr lang="en-AU" b="1" dirty="0">
                <a:solidFill>
                  <a:schemeClr val="tx2"/>
                </a:solidFill>
                <a:hlinkClick r:id="rId2"/>
              </a:rPr>
              <a:t>Writers Mentorship </a:t>
            </a:r>
            <a:r>
              <a:rPr lang="en-AU" b="1" dirty="0" smtClean="0">
                <a:solidFill>
                  <a:schemeClr val="tx2"/>
                </a:solidFill>
                <a:hlinkClick r:id="rId2"/>
              </a:rPr>
              <a:t>Program</a:t>
            </a:r>
            <a:endParaRPr lang="en-AU" b="1" dirty="0" smtClean="0">
              <a:solidFill>
                <a:schemeClr val="tx2"/>
              </a:solidFill>
            </a:endParaRPr>
          </a:p>
          <a:p>
            <a:endParaRPr lang="en-AU" sz="2200" dirty="0" smtClean="0"/>
          </a:p>
          <a:p>
            <a:pPr marL="0" indent="0">
              <a:buNone/>
            </a:pPr>
            <a:r>
              <a:rPr lang="en-AU" sz="2900" i="1" dirty="0" smtClean="0"/>
              <a:t>All </a:t>
            </a:r>
            <a:r>
              <a:rPr lang="en-AU" sz="2900" i="1" dirty="0"/>
              <a:t>emerging writers dream </a:t>
            </a:r>
            <a:endParaRPr lang="en-AU" sz="2900" i="1" dirty="0" smtClean="0"/>
          </a:p>
          <a:p>
            <a:pPr marL="0" indent="0">
              <a:buNone/>
            </a:pPr>
            <a:r>
              <a:rPr lang="en-AU" sz="2900" i="1" dirty="0" smtClean="0"/>
              <a:t>	of </a:t>
            </a:r>
            <a:r>
              <a:rPr lang="en-AU" sz="2900" i="1" dirty="0"/>
              <a:t>having their entire manuscript </a:t>
            </a:r>
            <a:endParaRPr lang="en-AU" sz="2900" i="1" dirty="0" smtClean="0"/>
          </a:p>
          <a:p>
            <a:pPr marL="0" indent="0">
              <a:buNone/>
            </a:pPr>
            <a:r>
              <a:rPr lang="en-AU" sz="2900" i="1" dirty="0" smtClean="0"/>
              <a:t>	read </a:t>
            </a:r>
            <a:r>
              <a:rPr lang="en-AU" sz="2900" i="1" dirty="0"/>
              <a:t>by a publisher - every last word. </a:t>
            </a:r>
            <a:endParaRPr lang="en-AU" sz="2900" i="1" dirty="0" smtClean="0"/>
          </a:p>
          <a:p>
            <a:pPr marL="0" indent="0">
              <a:buNone/>
            </a:pPr>
            <a:r>
              <a:rPr lang="en-AU" sz="2900" i="1" dirty="0" smtClean="0"/>
              <a:t>	And </a:t>
            </a:r>
            <a:r>
              <a:rPr lang="en-AU" sz="2900" i="1" dirty="0"/>
              <a:t>then to hear them say </a:t>
            </a:r>
            <a:endParaRPr lang="en-AU" sz="2900" i="1" dirty="0" smtClean="0"/>
          </a:p>
          <a:p>
            <a:pPr marL="0" indent="0">
              <a:buNone/>
            </a:pPr>
            <a:r>
              <a:rPr lang="en-AU" sz="2900" i="1" dirty="0" smtClean="0"/>
              <a:t>	what </a:t>
            </a:r>
            <a:r>
              <a:rPr lang="en-AU" sz="2900" i="1" dirty="0"/>
              <a:t>they really thought. </a:t>
            </a:r>
            <a:r>
              <a:rPr lang="en-AU" sz="2900" i="1" dirty="0" smtClean="0"/>
              <a:t>. . </a:t>
            </a:r>
          </a:p>
          <a:p>
            <a:pPr marL="0" indent="0">
              <a:buNone/>
            </a:pPr>
            <a:r>
              <a:rPr lang="en-AU" sz="2900" i="1" dirty="0" smtClean="0"/>
              <a:t>It </a:t>
            </a:r>
            <a:r>
              <a:rPr lang="en-AU" sz="2900" i="1" dirty="0"/>
              <a:t>has been </a:t>
            </a:r>
            <a:endParaRPr lang="en-AU" sz="2900" i="1" dirty="0" smtClean="0"/>
          </a:p>
          <a:p>
            <a:pPr marL="0" indent="0">
              <a:buNone/>
            </a:pPr>
            <a:r>
              <a:rPr lang="en-AU" sz="2900" i="1" dirty="0" smtClean="0"/>
              <a:t>	the </a:t>
            </a:r>
            <a:r>
              <a:rPr lang="en-AU" sz="2900" i="1" dirty="0"/>
              <a:t>most brilliant and insightful experience. </a:t>
            </a:r>
            <a:endParaRPr lang="en-AU" sz="2900" i="1" dirty="0" smtClean="0"/>
          </a:p>
          <a:p>
            <a:pPr marL="0" indent="0">
              <a:buNone/>
            </a:pPr>
            <a:r>
              <a:rPr lang="en-AU" sz="2900" i="1" dirty="0" smtClean="0"/>
              <a:t>	. . . </a:t>
            </a:r>
            <a:r>
              <a:rPr lang="en-AU" sz="2900" i="1" dirty="0"/>
              <a:t>And while I still need </a:t>
            </a:r>
            <a:r>
              <a:rPr lang="en-AU" sz="2900" i="1" dirty="0" smtClean="0"/>
              <a:t>			                           			to </a:t>
            </a:r>
            <a:r>
              <a:rPr lang="en-AU" sz="2900" i="1" dirty="0"/>
              <a:t>absorb everything, </a:t>
            </a:r>
            <a:endParaRPr lang="en-AU" sz="2900" i="1" dirty="0" smtClean="0"/>
          </a:p>
          <a:p>
            <a:pPr marL="0" indent="0">
              <a:buNone/>
            </a:pPr>
            <a:r>
              <a:rPr lang="en-AU" sz="2900" i="1" dirty="0" smtClean="0"/>
              <a:t>	I’ve </a:t>
            </a:r>
            <a:r>
              <a:rPr lang="en-AU" sz="2900" i="1" dirty="0"/>
              <a:t>found renewed enthusiasm </a:t>
            </a:r>
            <a:endParaRPr lang="en-AU" sz="2900" i="1" dirty="0" smtClean="0"/>
          </a:p>
          <a:p>
            <a:pPr marL="0" indent="0">
              <a:buNone/>
            </a:pPr>
            <a:r>
              <a:rPr lang="en-AU" sz="2900" i="1" dirty="0" smtClean="0"/>
              <a:t>	for </a:t>
            </a:r>
            <a:r>
              <a:rPr lang="en-AU" sz="2900" i="1" dirty="0"/>
              <a:t>all my writing projects</a:t>
            </a:r>
            <a:r>
              <a:rPr lang="en-AU" sz="2900" i="1" dirty="0" smtClean="0"/>
              <a:t>.  -</a:t>
            </a:r>
            <a:r>
              <a:rPr lang="en-AU" sz="2900" b="1" i="1" dirty="0" smtClean="0"/>
              <a:t> </a:t>
            </a:r>
            <a:r>
              <a:rPr lang="en-AU" sz="2900" b="1" i="1" dirty="0" err="1" smtClean="0"/>
              <a:t>Z</a:t>
            </a:r>
            <a:r>
              <a:rPr lang="en-AU" sz="2900" b="1" dirty="0" err="1" smtClean="0"/>
              <a:t>oya</a:t>
            </a:r>
            <a:r>
              <a:rPr lang="en-AU" sz="2900" b="1" dirty="0" smtClean="0"/>
              <a:t> </a:t>
            </a:r>
            <a:r>
              <a:rPr lang="en-AU" sz="2900" b="1" dirty="0" err="1" smtClean="0"/>
              <a:t>Nojin</a:t>
            </a:r>
            <a:r>
              <a:rPr lang="en-AU" sz="2900" b="1" dirty="0" smtClean="0"/>
              <a:t> 2013 in </a:t>
            </a:r>
            <a:r>
              <a:rPr lang="en-AU" sz="2900" b="1" dirty="0" err="1" smtClean="0"/>
              <a:t>iRead</a:t>
            </a:r>
            <a:r>
              <a:rPr lang="en-AU" sz="2900" b="1" dirty="0" smtClean="0"/>
              <a:t>  4, 2014</a:t>
            </a:r>
          </a:p>
          <a:p>
            <a:pPr marL="0" indent="0">
              <a:buNone/>
            </a:pPr>
            <a:endParaRPr lang="en-AU" sz="2900" i="1" dirty="0" smtClean="0"/>
          </a:p>
          <a:p>
            <a:endParaRPr lang="en-AU" sz="2500" dirty="0"/>
          </a:p>
          <a:p>
            <a:pPr marL="0" indent="0" algn="ctr">
              <a:buNone/>
            </a:pPr>
            <a:r>
              <a:rPr lang="en-AU" sz="2500" dirty="0" smtClean="0"/>
              <a:t>Previous winners include:</a:t>
            </a:r>
          </a:p>
          <a:p>
            <a:pPr marL="0" indent="0" algn="ctr">
              <a:buNone/>
            </a:pPr>
            <a:r>
              <a:rPr lang="en-AU" sz="2500" dirty="0"/>
              <a:t> Michelle Cooper, J C Burke, Toni </a:t>
            </a:r>
            <a:r>
              <a:rPr lang="en-AU" sz="2500" dirty="0" err="1"/>
              <a:t>Brisland</a:t>
            </a:r>
            <a:r>
              <a:rPr lang="en-AU" sz="2500" dirty="0"/>
              <a:t>, Jacqueline Harvey, Oliver </a:t>
            </a:r>
            <a:r>
              <a:rPr lang="en-AU" sz="2500" dirty="0" err="1"/>
              <a:t>Phommavanh</a:t>
            </a:r>
            <a:r>
              <a:rPr lang="en-AU" sz="2500" dirty="0"/>
              <a:t>, </a:t>
            </a:r>
            <a:endParaRPr lang="en-AU" sz="2500" dirty="0" smtClean="0"/>
          </a:p>
          <a:p>
            <a:pPr marL="0" indent="0" algn="ctr">
              <a:buNone/>
            </a:pPr>
            <a:r>
              <a:rPr lang="en-AU" sz="2500" dirty="0" err="1" smtClean="0"/>
              <a:t>Aleesah</a:t>
            </a:r>
            <a:r>
              <a:rPr lang="en-AU" sz="2500" dirty="0" smtClean="0"/>
              <a:t> </a:t>
            </a:r>
            <a:r>
              <a:rPr lang="en-AU" sz="2500" dirty="0" err="1"/>
              <a:t>Darlison</a:t>
            </a:r>
            <a:r>
              <a:rPr lang="en-AU" sz="2500" dirty="0"/>
              <a:t>, Kirsty Eager and Nathan Luff.</a:t>
            </a:r>
            <a:endParaRPr lang="en-AU" sz="2500" dirty="0" smtClean="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6146" name="Picture 2" descr="E:\AA JAC\CBCA\iRead 4\Zoya Noji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9047">
            <a:off x="5261520" y="2250633"/>
            <a:ext cx="2639655" cy="1988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spiring Writers Mentorship Program 20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200" y="4869160"/>
            <a:ext cx="792088" cy="1107127"/>
          </a:xfrm>
          <a:prstGeom prst="rect">
            <a:avLst/>
          </a:prstGeom>
          <a:noFill/>
          <a:ln>
            <a:noFill/>
          </a:ln>
        </p:spPr>
      </p:pic>
    </p:spTree>
    <p:extLst>
      <p:ext uri="{BB962C8B-B14F-4D97-AF65-F5344CB8AC3E}">
        <p14:creationId xmlns:p14="http://schemas.microsoft.com/office/powerpoint/2010/main" val="12546389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lnSpcReduction="10000"/>
          </a:bodyPr>
          <a:lstStyle/>
          <a:p>
            <a:pPr marL="0" indent="0">
              <a:buNone/>
            </a:pPr>
            <a:r>
              <a:rPr lang="en-AU" dirty="0" smtClean="0"/>
              <a:t> 	</a:t>
            </a:r>
            <a:r>
              <a:rPr lang="en-AU" dirty="0" smtClean="0">
                <a:solidFill>
                  <a:schemeClr val="tx2"/>
                </a:solidFill>
              </a:rPr>
              <a:t>     </a:t>
            </a:r>
            <a:r>
              <a:rPr lang="en-AU" b="1" dirty="0" smtClean="0">
                <a:solidFill>
                  <a:schemeClr val="tx2"/>
                </a:solidFill>
              </a:rPr>
              <a:t>The Lady Cutler Award and Dinner</a:t>
            </a:r>
          </a:p>
          <a:p>
            <a:pPr marL="0" indent="0">
              <a:buNone/>
            </a:pPr>
            <a:r>
              <a:rPr lang="en-AU" sz="3600" b="1" i="1" dirty="0" smtClean="0">
                <a:latin typeface="Arabic Typesetting" panose="03020402040406030203" pitchFamily="66" charset="-78"/>
                <a:cs typeface="Arabic Typesetting" panose="03020402040406030203" pitchFamily="66" charset="-78"/>
              </a:rPr>
              <a:t>		presented </a:t>
            </a:r>
            <a:r>
              <a:rPr lang="en-AU" sz="3600" b="1" i="1" dirty="0">
                <a:latin typeface="Arabic Typesetting" panose="03020402040406030203" pitchFamily="66" charset="-78"/>
                <a:cs typeface="Arabic Typesetting" panose="03020402040406030203" pitchFamily="66" charset="-78"/>
              </a:rPr>
              <a:t>for Distinguished Service </a:t>
            </a:r>
            <a:r>
              <a:rPr lang="en-AU" sz="3600" b="1" i="1" dirty="0" smtClean="0">
                <a:latin typeface="Arabic Typesetting" panose="03020402040406030203" pitchFamily="66" charset="-78"/>
                <a:cs typeface="Arabic Typesetting" panose="03020402040406030203" pitchFamily="66" charset="-78"/>
              </a:rPr>
              <a:t>to </a:t>
            </a:r>
            <a:r>
              <a:rPr lang="en-AU" sz="3600" b="1" i="1" dirty="0">
                <a:latin typeface="Arabic Typesetting" panose="03020402040406030203" pitchFamily="66" charset="-78"/>
                <a:cs typeface="Arabic Typesetting" panose="03020402040406030203" pitchFamily="66" charset="-78"/>
              </a:rPr>
              <a:t>Children’s Literature, the accent being on ‘service’. A recipient of the award, then, will have given service </a:t>
            </a:r>
            <a:r>
              <a:rPr lang="en-AU" sz="3600" b="1" i="1" dirty="0" smtClean="0">
                <a:latin typeface="Arabic Typesetting" panose="03020402040406030203" pitchFamily="66" charset="-78"/>
                <a:cs typeface="Arabic Typesetting" panose="03020402040406030203" pitchFamily="66" charset="-78"/>
              </a:rPr>
              <a:t>well </a:t>
            </a:r>
            <a:r>
              <a:rPr lang="en-AU" sz="3600" b="1" i="1" dirty="0">
                <a:latin typeface="Arabic Typesetting" panose="03020402040406030203" pitchFamily="66" charset="-78"/>
                <a:cs typeface="Arabic Typesetting" panose="03020402040406030203" pitchFamily="66" charset="-78"/>
              </a:rPr>
              <a:t>beyond his or her professional association </a:t>
            </a:r>
            <a:r>
              <a:rPr lang="en-AU" sz="3600" b="1" i="1" dirty="0" smtClean="0">
                <a:latin typeface="Arabic Typesetting" panose="03020402040406030203" pitchFamily="66" charset="-78"/>
                <a:cs typeface="Arabic Typesetting" panose="03020402040406030203" pitchFamily="66" charset="-78"/>
              </a:rPr>
              <a:t>with </a:t>
            </a:r>
            <a:r>
              <a:rPr lang="en-AU" sz="3600" b="1" i="1" dirty="0">
                <a:latin typeface="Arabic Typesetting" panose="03020402040406030203" pitchFamily="66" charset="-78"/>
                <a:cs typeface="Arabic Typesetting" panose="03020402040406030203" pitchFamily="66" charset="-78"/>
              </a:rPr>
              <a:t>children’s literature. </a:t>
            </a:r>
            <a:r>
              <a:rPr lang="en-AU" sz="3600" b="1" i="1" dirty="0" smtClean="0">
                <a:latin typeface="Arabic Typesetting" panose="03020402040406030203" pitchFamily="66" charset="-78"/>
                <a:cs typeface="Arabic Typesetting" panose="03020402040406030203" pitchFamily="66" charset="-78"/>
              </a:rPr>
              <a:t> </a:t>
            </a:r>
          </a:p>
          <a:p>
            <a:pPr marL="0" indent="0">
              <a:buNone/>
            </a:pPr>
            <a:r>
              <a:rPr lang="en-AU" sz="2800" b="1" i="1" dirty="0" smtClean="0">
                <a:latin typeface="Arabic Typesetting" panose="03020402040406030203" pitchFamily="66" charset="-78"/>
                <a:cs typeface="Arabic Typesetting" panose="03020402040406030203" pitchFamily="66" charset="-78"/>
              </a:rPr>
              <a:t>The Charlotte Warring Barton Award for </a:t>
            </a:r>
          </a:p>
          <a:p>
            <a:pPr marL="0" indent="0">
              <a:buNone/>
            </a:pPr>
            <a:r>
              <a:rPr lang="en-AU" sz="2800" b="1" i="1" dirty="0" smtClean="0">
                <a:latin typeface="Arabic Typesetting" panose="03020402040406030203" pitchFamily="66" charset="-78"/>
                <a:cs typeface="Arabic Typesetting" panose="03020402040406030203" pitchFamily="66" charset="-78"/>
              </a:rPr>
              <a:t>Emerging Writer is awarded  on the </a:t>
            </a:r>
          </a:p>
          <a:p>
            <a:pPr marL="0" indent="0">
              <a:buNone/>
            </a:pPr>
            <a:r>
              <a:rPr lang="en-AU" sz="2800" b="1" i="1" dirty="0" smtClean="0">
                <a:latin typeface="Arabic Typesetting" panose="03020402040406030203" pitchFamily="66" charset="-78"/>
                <a:cs typeface="Arabic Typesetting" panose="03020402040406030203" pitchFamily="66" charset="-78"/>
              </a:rPr>
              <a:t>same evening.</a:t>
            </a:r>
            <a:endParaRPr lang="en-AU" sz="2800" b="1" i="1" dirty="0">
              <a:latin typeface="Arabic Typesetting" panose="03020402040406030203" pitchFamily="66" charset="-78"/>
              <a:cs typeface="Arabic Typesetting" panose="03020402040406030203" pitchFamily="66" charset="-78"/>
            </a:endParaRPr>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4098" name="Picture 2" descr="E:\AA JAC\CBCA\Lady-Cutler-logo (2).png"/>
          <p:cNvPicPr>
            <a:picLocks noChangeAspect="1" noChangeArrowheads="1"/>
          </p:cNvPicPr>
          <p:nvPr/>
        </p:nvPicPr>
        <p:blipFill rotWithShape="1">
          <a:blip r:embed="rId3">
            <a:extLst>
              <a:ext uri="{28A0092B-C50C-407E-A947-70E740481C1C}">
                <a14:useLocalDpi xmlns:a14="http://schemas.microsoft.com/office/drawing/2010/main" val="0"/>
              </a:ext>
            </a:extLst>
          </a:blip>
          <a:srcRect l="13821" t="5886" r="9700" b="7369"/>
          <a:stretch/>
        </p:blipFill>
        <p:spPr bwMode="auto">
          <a:xfrm>
            <a:off x="1043608" y="1196752"/>
            <a:ext cx="844632" cy="146481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2806" y="4149080"/>
            <a:ext cx="2876308" cy="1906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3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050"/>
            <a:ext cx="6768752" cy="851694"/>
          </a:xfrm>
        </p:spPr>
        <p:txBody>
          <a:bodyPr>
            <a:normAutofit/>
          </a:bodyPr>
          <a:lstStyle/>
          <a:p>
            <a:pPr algn="l"/>
            <a:r>
              <a:rPr lang="en-AU" sz="1200" b="1" dirty="0" smtClean="0">
                <a:solidFill>
                  <a:srgbClr val="0070C0"/>
                </a:solidFill>
              </a:rPr>
              <a:t>                                              CBCA </a:t>
            </a:r>
            <a:r>
              <a:rPr lang="en-AU" sz="1200" b="1" dirty="0">
                <a:solidFill>
                  <a:srgbClr val="0070C0"/>
                </a:solidFill>
              </a:rPr>
              <a:t>and more – </a:t>
            </a:r>
            <a:r>
              <a:rPr lang="en-AU" sz="1200" b="1" dirty="0" smtClean="0">
                <a:solidFill>
                  <a:srgbClr val="0070C0"/>
                </a:solidFill>
              </a:rPr>
              <a:t>supporting </a:t>
            </a:r>
            <a:r>
              <a:rPr lang="en-AU" sz="1200" b="1" dirty="0">
                <a:solidFill>
                  <a:srgbClr val="0070C0"/>
                </a:solidFill>
              </a:rPr>
              <a:t>your connection to story</a:t>
            </a:r>
            <a:endParaRPr lang="en-AU" sz="1200" dirty="0"/>
          </a:p>
        </p:txBody>
      </p:sp>
      <p:sp>
        <p:nvSpPr>
          <p:cNvPr id="3" name="Content Placeholder 2"/>
          <p:cNvSpPr>
            <a:spLocks noGrp="1"/>
          </p:cNvSpPr>
          <p:nvPr>
            <p:ph idx="1"/>
          </p:nvPr>
        </p:nvSpPr>
        <p:spPr>
          <a:xfrm>
            <a:off x="3575050" y="1412776"/>
            <a:ext cx="5111750" cy="4713387"/>
          </a:xfrm>
        </p:spPr>
        <p:txBody>
          <a:bodyPr>
            <a:normAutofit/>
          </a:bodyPr>
          <a:lstStyle/>
          <a:p>
            <a:pPr marL="0" indent="0" algn="ctr">
              <a:buNone/>
            </a:pPr>
            <a:r>
              <a:rPr lang="en-AU" b="1" dirty="0" smtClean="0">
                <a:solidFill>
                  <a:schemeClr val="tx2"/>
                </a:solidFill>
              </a:rPr>
              <a:t>CBCA NSW </a:t>
            </a:r>
            <a:r>
              <a:rPr lang="en-AU" sz="2000" b="1" dirty="0" smtClean="0">
                <a:solidFill>
                  <a:schemeClr val="tx2"/>
                </a:solidFill>
              </a:rPr>
              <a:t>Sub branches</a:t>
            </a:r>
          </a:p>
          <a:p>
            <a:pPr marL="0" indent="0" algn="ctr">
              <a:buNone/>
            </a:pPr>
            <a:r>
              <a:rPr lang="en-AU" sz="2000" b="1" dirty="0" smtClean="0">
                <a:solidFill>
                  <a:schemeClr val="tx2"/>
                </a:solidFill>
              </a:rPr>
              <a:t>Variety of LOCAL happenings</a:t>
            </a:r>
          </a:p>
          <a:p>
            <a:pPr marL="0" indent="0" algn="ctr">
              <a:buNone/>
            </a:pPr>
            <a:endParaRPr lang="en-AU" sz="2000" b="1" dirty="0"/>
          </a:p>
          <a:p>
            <a:r>
              <a:rPr lang="en-AU" sz="2000" b="1" dirty="0">
                <a:hlinkClick r:id="rId3"/>
              </a:rPr>
              <a:t>Northern Sydney </a:t>
            </a:r>
            <a:r>
              <a:rPr lang="en-AU" sz="2000" b="1" dirty="0" smtClean="0">
                <a:hlinkClick r:id="rId3"/>
              </a:rPr>
              <a:t>Sub-branch</a:t>
            </a:r>
            <a:endParaRPr lang="en-AU" sz="2000" b="1" dirty="0" smtClean="0"/>
          </a:p>
          <a:p>
            <a:r>
              <a:rPr lang="en-AU" sz="2000" b="1" dirty="0" smtClean="0">
                <a:solidFill>
                  <a:srgbClr val="FF0000"/>
                </a:solidFill>
              </a:rPr>
              <a:t>Blue Mountains Sub-branch</a:t>
            </a:r>
            <a:endParaRPr lang="en-AU" sz="2000" b="1" dirty="0">
              <a:solidFill>
                <a:srgbClr val="FF0000"/>
              </a:solidFill>
            </a:endParaRPr>
          </a:p>
          <a:p>
            <a:r>
              <a:rPr lang="en-AU" sz="2000" b="1" dirty="0">
                <a:hlinkClick r:id="rId4"/>
              </a:rPr>
              <a:t>Illawarra-South Coast Sub-branch</a:t>
            </a:r>
            <a:endParaRPr lang="en-AU" sz="2000" dirty="0"/>
          </a:p>
          <a:p>
            <a:r>
              <a:rPr lang="en-AU" sz="2000" b="1" dirty="0">
                <a:hlinkClick r:id="rId5"/>
              </a:rPr>
              <a:t>New England Sub-branch</a:t>
            </a:r>
            <a:endParaRPr lang="en-AU" sz="2000" dirty="0"/>
          </a:p>
          <a:p>
            <a:r>
              <a:rPr lang="en-AU" sz="2000" b="1" dirty="0">
                <a:hlinkClick r:id="rId6"/>
              </a:rPr>
              <a:t>Central Coast Sub-branch</a:t>
            </a:r>
            <a:endParaRPr lang="en-AU" sz="2000" dirty="0"/>
          </a:p>
          <a:p>
            <a:r>
              <a:rPr lang="en-AU" sz="2000" b="1" dirty="0">
                <a:hlinkClick r:id="rId7"/>
              </a:rPr>
              <a:t>Newcastle </a:t>
            </a:r>
            <a:r>
              <a:rPr lang="en-AU" sz="2000" b="1" dirty="0" smtClean="0">
                <a:hlinkClick r:id="rId7"/>
              </a:rPr>
              <a:t>Sub-branch</a:t>
            </a:r>
            <a:endParaRPr lang="en-AU" sz="2000" b="1" dirty="0" smtClean="0"/>
          </a:p>
          <a:p>
            <a:r>
              <a:rPr lang="en-AU" sz="2000" b="1" dirty="0" smtClean="0">
                <a:solidFill>
                  <a:srgbClr val="FF0000"/>
                </a:solidFill>
              </a:rPr>
              <a:t>Sydney West Sub-branch</a:t>
            </a:r>
            <a:endParaRPr lang="en-AU" sz="2000" dirty="0">
              <a:solidFill>
                <a:srgbClr val="FF0000"/>
              </a:solidFill>
            </a:endParaRPr>
          </a:p>
          <a:p>
            <a:pPr marL="0" indent="0" algn="ctr">
              <a:buNone/>
            </a:pPr>
            <a:r>
              <a:rPr lang="en-AU" b="1" dirty="0" smtClean="0"/>
              <a:t> </a:t>
            </a:r>
            <a:endParaRPr lang="en-AU" b="1" dirty="0"/>
          </a:p>
        </p:txBody>
      </p:sp>
      <p:sp>
        <p:nvSpPr>
          <p:cNvPr id="5" name="Text Placeholder 4"/>
          <p:cNvSpPr>
            <a:spLocks noGrp="1"/>
          </p:cNvSpPr>
          <p:nvPr>
            <p:ph type="body" sz="half" idx="2"/>
          </p:nvPr>
        </p:nvSpPr>
        <p:spPr>
          <a:xfrm>
            <a:off x="451235" y="1412776"/>
            <a:ext cx="3008313" cy="4691063"/>
          </a:xfrm>
        </p:spPr>
        <p:txBody>
          <a:bodyPr>
            <a:normAutofit fontScale="92500"/>
          </a:bodyPr>
          <a:lstStyle/>
          <a:p>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r>
              <a:rPr lang="en-AU" sz="2400" b="1" dirty="0" smtClean="0">
                <a:solidFill>
                  <a:srgbClr val="0070C0"/>
                </a:solidFill>
              </a:rPr>
              <a:t>       </a:t>
            </a:r>
            <a:r>
              <a:rPr lang="en-AU" sz="3200" b="1" dirty="0" smtClean="0">
                <a:solidFill>
                  <a:srgbClr val="0070C0"/>
                </a:solidFill>
              </a:rPr>
              <a:t>Layers </a:t>
            </a:r>
            <a:r>
              <a:rPr lang="en-AU" sz="3200" b="1" dirty="0">
                <a:solidFill>
                  <a:srgbClr val="0070C0"/>
                </a:solidFill>
              </a:rPr>
              <a:t>of CBCA</a:t>
            </a:r>
          </a:p>
          <a:p>
            <a:endParaRPr lang="en-AU" dirty="0"/>
          </a:p>
        </p:txBody>
      </p:sp>
      <p:pic>
        <p:nvPicPr>
          <p:cNvPr id="4" name="Picture 3" descr="C:\Users\Jackie\Downloads\image.png"/>
          <p:cNvPicPr/>
          <p:nvPr/>
        </p:nvPicPr>
        <p:blipFill>
          <a:blip r:embed="rId8">
            <a:extLst>
              <a:ext uri="{28A0092B-C50C-407E-A947-70E740481C1C}">
                <a14:useLocalDpi xmlns:a14="http://schemas.microsoft.com/office/drawing/2010/main" val="0"/>
              </a:ext>
            </a:extLst>
          </a:blip>
          <a:srcRect/>
          <a:stretch>
            <a:fillRect/>
          </a:stretch>
        </p:blipFill>
        <p:spPr bwMode="auto">
          <a:xfrm>
            <a:off x="587240" y="407676"/>
            <a:ext cx="1368152" cy="613539"/>
          </a:xfrm>
          <a:prstGeom prst="rect">
            <a:avLst/>
          </a:prstGeom>
          <a:noFill/>
          <a:ln>
            <a:noFill/>
          </a:ln>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842" y="1844824"/>
            <a:ext cx="2763486" cy="36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7754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a:xfrm>
            <a:off x="457200" y="1340768"/>
            <a:ext cx="8229600" cy="4785395"/>
          </a:xfrm>
        </p:spPr>
        <p:txBody>
          <a:bodyPr/>
          <a:lstStyle/>
          <a:p>
            <a:pPr marL="0" indent="0">
              <a:buNone/>
            </a:pPr>
            <a:r>
              <a:rPr lang="en-AU" b="1" dirty="0" smtClean="0">
                <a:solidFill>
                  <a:schemeClr val="tx2"/>
                </a:solidFill>
              </a:rPr>
              <a:t>CBCA NSW Sub branches</a:t>
            </a:r>
          </a:p>
          <a:p>
            <a:endParaRPr lang="en-AU" dirty="0"/>
          </a:p>
          <a:p>
            <a:pPr marL="0" indent="0">
              <a:buNone/>
            </a:pPr>
            <a:r>
              <a:rPr lang="en-AU" b="1" dirty="0"/>
              <a:t> </a:t>
            </a:r>
          </a:p>
          <a:p>
            <a:pPr marL="0" indent="0">
              <a:buNone/>
            </a:pPr>
            <a:endParaRPr lang="en-AU" dirty="0" smtClean="0"/>
          </a:p>
          <a:p>
            <a:pPr marL="0" indent="0">
              <a:buNone/>
            </a:pPr>
            <a:endParaRPr lang="en-AU"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7240" y="407676"/>
            <a:ext cx="1368152" cy="613539"/>
          </a:xfrm>
          <a:prstGeom prst="rect">
            <a:avLst/>
          </a:prstGeom>
          <a:noFill/>
          <a:ln>
            <a:noFill/>
          </a:ln>
        </p:spPr>
      </p:pic>
      <p:sp>
        <p:nvSpPr>
          <p:cNvPr id="6" name="Rectangle 5"/>
          <p:cNvSpPr/>
          <p:nvPr/>
        </p:nvSpPr>
        <p:spPr>
          <a:xfrm>
            <a:off x="1955392" y="1916832"/>
            <a:ext cx="4902608" cy="3693319"/>
          </a:xfrm>
          <a:prstGeom prst="rect">
            <a:avLst/>
          </a:prstGeom>
        </p:spPr>
        <p:txBody>
          <a:bodyPr wrap="square">
            <a:spAutoFit/>
          </a:bodyPr>
          <a:lstStyle/>
          <a:p>
            <a:r>
              <a:rPr lang="en-AU" b="1" dirty="0" smtClean="0">
                <a:hlinkClick r:id="rId4"/>
              </a:rPr>
              <a:t>Blue Mountains Sub-branch</a:t>
            </a:r>
          </a:p>
          <a:p>
            <a:endParaRPr lang="en-AU" b="1" dirty="0" smtClean="0">
              <a:hlinkClick r:id="rId4"/>
            </a:endParaRPr>
          </a:p>
          <a:p>
            <a:r>
              <a:rPr lang="en-AU" b="1" dirty="0" smtClean="0">
                <a:hlinkClick r:id="rId4"/>
              </a:rPr>
              <a:t>Northern </a:t>
            </a:r>
            <a:r>
              <a:rPr lang="en-AU" b="1" dirty="0">
                <a:hlinkClick r:id="rId4"/>
              </a:rPr>
              <a:t>Sydney </a:t>
            </a:r>
            <a:r>
              <a:rPr lang="en-AU" b="1" dirty="0" smtClean="0">
                <a:hlinkClick r:id="rId4"/>
              </a:rPr>
              <a:t>Sub-branch</a:t>
            </a:r>
            <a:endParaRPr lang="en-AU" b="1" dirty="0" smtClean="0"/>
          </a:p>
          <a:p>
            <a:endParaRPr lang="en-AU" dirty="0"/>
          </a:p>
          <a:p>
            <a:r>
              <a:rPr lang="en-AU" b="1" dirty="0">
                <a:hlinkClick r:id="rId5"/>
              </a:rPr>
              <a:t>Illawarra-South Coast </a:t>
            </a:r>
            <a:r>
              <a:rPr lang="en-AU" b="1" dirty="0" smtClean="0">
                <a:hlinkClick r:id="rId5"/>
              </a:rPr>
              <a:t>Sub-branch</a:t>
            </a:r>
            <a:endParaRPr lang="en-AU" b="1" dirty="0" smtClean="0"/>
          </a:p>
          <a:p>
            <a:endParaRPr lang="en-AU" dirty="0"/>
          </a:p>
          <a:p>
            <a:r>
              <a:rPr lang="en-AU" b="1" dirty="0">
                <a:hlinkClick r:id="rId6"/>
              </a:rPr>
              <a:t>New England </a:t>
            </a:r>
            <a:r>
              <a:rPr lang="en-AU" b="1" dirty="0" smtClean="0">
                <a:hlinkClick r:id="rId6"/>
              </a:rPr>
              <a:t>Sub-branch</a:t>
            </a:r>
            <a:endParaRPr lang="en-AU" b="1" dirty="0" smtClean="0"/>
          </a:p>
          <a:p>
            <a:endParaRPr lang="en-AU" dirty="0"/>
          </a:p>
          <a:p>
            <a:r>
              <a:rPr lang="en-AU" b="1" dirty="0">
                <a:hlinkClick r:id="rId7"/>
              </a:rPr>
              <a:t>Central Coast </a:t>
            </a:r>
            <a:r>
              <a:rPr lang="en-AU" b="1" dirty="0" smtClean="0">
                <a:hlinkClick r:id="rId7"/>
              </a:rPr>
              <a:t>Sub-branch</a:t>
            </a:r>
            <a:endParaRPr lang="en-AU" b="1" dirty="0" smtClean="0"/>
          </a:p>
          <a:p>
            <a:endParaRPr lang="en-AU" dirty="0"/>
          </a:p>
          <a:p>
            <a:r>
              <a:rPr lang="en-AU" b="1" dirty="0">
                <a:hlinkClick r:id="rId8"/>
              </a:rPr>
              <a:t>Newcastle </a:t>
            </a:r>
            <a:r>
              <a:rPr lang="en-AU" b="1" dirty="0" smtClean="0">
                <a:hlinkClick r:id="rId8"/>
              </a:rPr>
              <a:t>Sub-branch</a:t>
            </a:r>
            <a:endParaRPr lang="en-AU" b="1" dirty="0" smtClean="0"/>
          </a:p>
          <a:p>
            <a:endParaRPr lang="en-AU" dirty="0"/>
          </a:p>
          <a:p>
            <a:r>
              <a:rPr lang="en-AU" b="1" dirty="0">
                <a:hlinkClick r:id="rId9"/>
              </a:rPr>
              <a:t>Sydney West Sub-branch</a:t>
            </a:r>
            <a:endParaRPr lang="en-AU" dirty="0"/>
          </a:p>
        </p:txBody>
      </p:sp>
      <p:pic>
        <p:nvPicPr>
          <p:cNvPr id="5122"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3379" t="21771" r="17417" b="5120"/>
          <a:stretch/>
        </p:blipFill>
        <p:spPr bwMode="auto">
          <a:xfrm>
            <a:off x="7092280" y="1916832"/>
            <a:ext cx="1176448" cy="214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11">
            <a:extLst>
              <a:ext uri="{28A0092B-C50C-407E-A947-70E740481C1C}">
                <a14:useLocalDpi xmlns:a14="http://schemas.microsoft.com/office/drawing/2010/main" val="0"/>
              </a:ext>
            </a:extLst>
          </a:blip>
          <a:srcRect l="8868" t="-3720" r="7230" b="10811"/>
          <a:stretch/>
        </p:blipFill>
        <p:spPr bwMode="auto">
          <a:xfrm>
            <a:off x="5679973" y="1297000"/>
            <a:ext cx="1278385" cy="177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descr="http://1.bp.blogspot.com/-3qJYFPI1KM4/U6pwjclYtVI/AAAAAAAADDQ/kivN-HWb1iI/s1600/cbca_ws_logo+with+sig.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7568"/>
          <a:stretch/>
        </p:blipFill>
        <p:spPr bwMode="auto">
          <a:xfrm>
            <a:off x="5364088" y="3140968"/>
            <a:ext cx="811062" cy="19513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Jackie\Downloads\BM CBCA Logo.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25" t="3115" r="2338" b="-5174"/>
          <a:stretch/>
        </p:blipFill>
        <p:spPr bwMode="auto">
          <a:xfrm>
            <a:off x="6302405" y="4150675"/>
            <a:ext cx="1880401" cy="188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423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85000" lnSpcReduction="20000"/>
          </a:bodyPr>
          <a:lstStyle/>
          <a:p>
            <a:pPr marL="0" indent="0">
              <a:buNone/>
            </a:pPr>
            <a:r>
              <a:rPr lang="en-AU" b="1" dirty="0" smtClean="0">
                <a:solidFill>
                  <a:srgbClr val="0070C0"/>
                </a:solidFill>
              </a:rPr>
              <a:t>    </a:t>
            </a:r>
            <a:r>
              <a:rPr lang="en-AU" b="1" dirty="0" smtClean="0">
                <a:solidFill>
                  <a:schemeClr val="tx2"/>
                </a:solidFill>
              </a:rPr>
              <a:t>Blue Mountains Sub branch</a:t>
            </a:r>
          </a:p>
          <a:p>
            <a:pPr marL="0" indent="0">
              <a:buNone/>
            </a:pPr>
            <a:r>
              <a:rPr lang="en-AU" b="1" dirty="0">
                <a:solidFill>
                  <a:srgbClr val="0070C0"/>
                </a:solidFill>
              </a:rPr>
              <a:t> </a:t>
            </a:r>
            <a:r>
              <a:rPr lang="en-AU" b="1" dirty="0" smtClean="0">
                <a:solidFill>
                  <a:srgbClr val="0070C0"/>
                </a:solidFill>
              </a:rPr>
              <a:t>         </a:t>
            </a:r>
            <a:r>
              <a:rPr lang="en-AU" sz="1800" b="1" dirty="0" smtClean="0">
                <a:solidFill>
                  <a:srgbClr val="0070C0"/>
                </a:solidFill>
              </a:rPr>
              <a:t>*dragon created by </a:t>
            </a:r>
            <a:r>
              <a:rPr lang="en-AU" sz="1800" b="1" dirty="0" err="1" smtClean="0">
                <a:solidFill>
                  <a:srgbClr val="0070C0"/>
                </a:solidFill>
              </a:rPr>
              <a:t>Narelda</a:t>
            </a:r>
            <a:r>
              <a:rPr lang="en-AU" sz="1800" b="1" dirty="0" smtClean="0">
                <a:solidFill>
                  <a:srgbClr val="0070C0"/>
                </a:solidFill>
              </a:rPr>
              <a:t> Joy, Illustrator</a:t>
            </a:r>
          </a:p>
          <a:p>
            <a:pPr marL="0" indent="0">
              <a:buNone/>
            </a:pPr>
            <a:endParaRPr lang="en-AU" sz="1800" dirty="0" smtClean="0"/>
          </a:p>
          <a:p>
            <a:pPr marL="0" indent="0">
              <a:buNone/>
            </a:pPr>
            <a:endParaRPr lang="en-AU" sz="2000" b="1" dirty="0" smtClean="0">
              <a:solidFill>
                <a:srgbClr val="0070C0"/>
              </a:solidFill>
            </a:endParaRPr>
          </a:p>
          <a:p>
            <a:pPr marL="0" indent="0">
              <a:buNone/>
            </a:pPr>
            <a:r>
              <a:rPr lang="en-AU" sz="2000" b="1" dirty="0">
                <a:solidFill>
                  <a:srgbClr val="0070C0"/>
                </a:solidFill>
              </a:rPr>
              <a:t> </a:t>
            </a:r>
            <a:r>
              <a:rPr lang="en-AU" sz="2000" b="1" dirty="0" smtClean="0">
                <a:solidFill>
                  <a:srgbClr val="0070C0"/>
                </a:solidFill>
              </a:rPr>
              <a:t>        </a:t>
            </a:r>
            <a:r>
              <a:rPr lang="en-AU" sz="2800" b="1" dirty="0" smtClean="0">
                <a:solidFill>
                  <a:srgbClr val="0070C0"/>
                </a:solidFill>
              </a:rPr>
              <a:t>Next </a:t>
            </a:r>
            <a:r>
              <a:rPr lang="en-AU" sz="2800" b="1" dirty="0">
                <a:solidFill>
                  <a:srgbClr val="0070C0"/>
                </a:solidFill>
              </a:rPr>
              <a:t>meeting September 12 - Lawson</a:t>
            </a:r>
          </a:p>
          <a:p>
            <a:pPr marL="0" indent="0">
              <a:buNone/>
            </a:pPr>
            <a:endParaRPr lang="en-AU" sz="1800" dirty="0" smtClean="0"/>
          </a:p>
          <a:p>
            <a:pPr marL="0" indent="0">
              <a:buNone/>
            </a:pPr>
            <a:endParaRPr lang="en-AU" sz="1800" dirty="0"/>
          </a:p>
          <a:p>
            <a:pPr marL="0" indent="0">
              <a:buNone/>
            </a:pPr>
            <a:r>
              <a:rPr lang="en-AU" sz="2800" b="1" dirty="0" smtClean="0">
                <a:solidFill>
                  <a:srgbClr val="0070C0"/>
                </a:solidFill>
              </a:rPr>
              <a:t>*CONTACT - Sheryl </a:t>
            </a:r>
            <a:r>
              <a:rPr lang="en-AU" sz="2800" b="1" dirty="0" err="1" smtClean="0">
                <a:solidFill>
                  <a:srgbClr val="0070C0"/>
                </a:solidFill>
              </a:rPr>
              <a:t>Cootes</a:t>
            </a:r>
            <a:r>
              <a:rPr lang="en-AU" sz="2800" b="1" dirty="0" smtClean="0">
                <a:solidFill>
                  <a:srgbClr val="0070C0"/>
                </a:solidFill>
              </a:rPr>
              <a:t>, President</a:t>
            </a:r>
            <a:r>
              <a:rPr lang="en-AU" sz="2000" dirty="0"/>
              <a:t/>
            </a:r>
            <a:br>
              <a:rPr lang="en-AU" sz="2000" dirty="0"/>
            </a:br>
            <a:r>
              <a:rPr lang="en-AU" sz="2000" dirty="0"/>
              <a:t/>
            </a:r>
            <a:br>
              <a:rPr lang="en-AU" sz="2000" dirty="0"/>
            </a:br>
            <a:r>
              <a:rPr lang="en-AU" sz="2000" dirty="0" smtClean="0"/>
              <a:t>	Blackheath </a:t>
            </a:r>
            <a:r>
              <a:rPr lang="en-AU" sz="2000" dirty="0"/>
              <a:t>Public School</a:t>
            </a:r>
            <a:br>
              <a:rPr lang="en-AU" sz="2000" dirty="0"/>
            </a:br>
            <a:r>
              <a:rPr lang="en-AU" sz="2000" dirty="0" smtClean="0"/>
              <a:t>	Leichhardt </a:t>
            </a:r>
            <a:r>
              <a:rPr lang="en-AU" sz="2000" dirty="0"/>
              <a:t>St</a:t>
            </a:r>
            <a:br>
              <a:rPr lang="en-AU" sz="2000" dirty="0"/>
            </a:br>
            <a:r>
              <a:rPr lang="en-AU" sz="2000" dirty="0" smtClean="0"/>
              <a:t>	Blackheath</a:t>
            </a:r>
            <a:r>
              <a:rPr lang="en-AU" sz="2000" dirty="0"/>
              <a:t>  </a:t>
            </a:r>
            <a:r>
              <a:rPr lang="en-AU" sz="2000" dirty="0" smtClean="0"/>
              <a:t>2785</a:t>
            </a:r>
          </a:p>
          <a:p>
            <a:pPr marL="0" indent="0">
              <a:buNone/>
            </a:pPr>
            <a:r>
              <a:rPr lang="en-AU" sz="2000" dirty="0" smtClean="0"/>
              <a:t>	Email – </a:t>
            </a:r>
            <a:r>
              <a:rPr lang="en-AU" sz="2000" dirty="0" smtClean="0">
                <a:hlinkClick r:id="rId3"/>
              </a:rPr>
              <a:t>sheryl.cootes@det.nsw.edu.au</a:t>
            </a:r>
            <a:endParaRPr lang="en-AU" sz="2000" dirty="0" smtClean="0"/>
          </a:p>
          <a:p>
            <a:pPr marL="0" indent="0">
              <a:buNone/>
            </a:pPr>
            <a:endParaRPr lang="en-AU" sz="2000" dirty="0" smtClean="0"/>
          </a:p>
          <a:p>
            <a:pPr marL="0" indent="0">
              <a:buNone/>
            </a:pPr>
            <a:endParaRPr lang="en-AU" sz="1800" b="1" dirty="0" smtClean="0">
              <a:solidFill>
                <a:srgbClr val="0070C0"/>
              </a:solidFill>
            </a:endParaRPr>
          </a:p>
          <a:p>
            <a:pPr marL="0" indent="0">
              <a:buNone/>
            </a:pPr>
            <a:r>
              <a:rPr lang="en-AU" sz="1800" b="1" dirty="0" smtClean="0">
                <a:solidFill>
                  <a:srgbClr val="0070C0"/>
                </a:solidFill>
              </a:rPr>
              <a:t> </a:t>
            </a:r>
            <a:endParaRPr lang="en-AU" sz="1800" dirty="0"/>
          </a:p>
          <a:p>
            <a:pPr marL="0" indent="0">
              <a:buNone/>
            </a:pPr>
            <a:endParaRPr lang="en-AU" sz="1800" b="1" dirty="0">
              <a:solidFill>
                <a:srgbClr val="0070C0"/>
              </a:solidFill>
            </a:endParaRPr>
          </a:p>
        </p:txBody>
      </p:sp>
      <p:pic>
        <p:nvPicPr>
          <p:cNvPr id="4" name="Picture 3"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7170" name="Picture 2" descr="C:\Users\Jackie\Downloads\BM CBCA Logo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7440">
            <a:off x="5963498" y="1515187"/>
            <a:ext cx="2383476" cy="23010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6.googleusercontent.com/--9t7L9GXCXk/AAAAAAAAAAI/AAAAAAAAABE/Jr13gAD6t-c/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3717032"/>
            <a:ext cx="1032050" cy="103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95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25000" lnSpcReduction="20000"/>
          </a:bodyPr>
          <a:lstStyle/>
          <a:p>
            <a:pPr marL="0" indent="0">
              <a:buNone/>
            </a:pPr>
            <a:r>
              <a:rPr lang="en-AU" b="1" dirty="0">
                <a:solidFill>
                  <a:schemeClr val="tx2"/>
                </a:solidFill>
              </a:rPr>
              <a:t> </a:t>
            </a:r>
            <a:r>
              <a:rPr lang="en-AU" b="1" dirty="0" smtClean="0">
                <a:solidFill>
                  <a:schemeClr val="tx2"/>
                </a:solidFill>
              </a:rPr>
              <a:t> </a:t>
            </a:r>
            <a:r>
              <a:rPr lang="en-AU" sz="7200" b="1" dirty="0">
                <a:solidFill>
                  <a:schemeClr val="tx2"/>
                </a:solidFill>
              </a:rPr>
              <a:t>EVENTS </a:t>
            </a:r>
            <a:endParaRPr lang="en-AU" sz="7200" b="1" dirty="0" smtClean="0">
              <a:solidFill>
                <a:schemeClr val="tx2"/>
              </a:solidFill>
            </a:endParaRPr>
          </a:p>
          <a:p>
            <a:pPr marL="0" indent="0">
              <a:buNone/>
            </a:pPr>
            <a:r>
              <a:rPr lang="en-AU" sz="7200" b="1" dirty="0" smtClean="0">
                <a:solidFill>
                  <a:srgbClr val="0070C0"/>
                </a:solidFill>
              </a:rPr>
              <a:t>     * </a:t>
            </a:r>
            <a:r>
              <a:rPr lang="en-AU" sz="7200" b="1" dirty="0">
                <a:solidFill>
                  <a:srgbClr val="0070C0"/>
                </a:solidFill>
              </a:rPr>
              <a:t>Literary Soiree @ The Carrington Hotel – Katoomba</a:t>
            </a:r>
          </a:p>
          <a:p>
            <a:pPr marL="0" indent="0">
              <a:buNone/>
            </a:pPr>
            <a:r>
              <a:rPr lang="en-AU" sz="7200" b="1" dirty="0">
                <a:solidFill>
                  <a:srgbClr val="0070C0"/>
                </a:solidFill>
              </a:rPr>
              <a:t>with authors and illustrators </a:t>
            </a:r>
            <a:r>
              <a:rPr lang="en-AU" sz="7200" dirty="0"/>
              <a:t>Ben Wood John Bell,</a:t>
            </a:r>
          </a:p>
          <a:p>
            <a:pPr marL="0" indent="0">
              <a:buNone/>
            </a:pPr>
            <a:r>
              <a:rPr lang="en-AU" sz="7200" dirty="0"/>
              <a:t>Dawn Meredith, </a:t>
            </a:r>
            <a:r>
              <a:rPr lang="en-AU" sz="7200" dirty="0" err="1"/>
              <a:t>Narelda</a:t>
            </a:r>
            <a:r>
              <a:rPr lang="en-AU" sz="7200" dirty="0"/>
              <a:t> Joy, Freya Blackwood, </a:t>
            </a:r>
            <a:r>
              <a:rPr lang="en-AU" sz="7200" dirty="0" err="1"/>
              <a:t>Tobhy</a:t>
            </a:r>
            <a:r>
              <a:rPr lang="en-AU" sz="7200" dirty="0"/>
              <a:t> Riddell, </a:t>
            </a:r>
            <a:endParaRPr lang="en-AU" sz="7200" dirty="0" smtClean="0"/>
          </a:p>
          <a:p>
            <a:pPr marL="0" indent="0">
              <a:buNone/>
            </a:pPr>
            <a:r>
              <a:rPr lang="en-AU" sz="7200" dirty="0" smtClean="0"/>
              <a:t>Michel </a:t>
            </a:r>
            <a:r>
              <a:rPr lang="en-AU" sz="7200" dirty="0" err="1"/>
              <a:t>Streich</a:t>
            </a:r>
            <a:r>
              <a:rPr lang="en-AU" sz="7200" dirty="0"/>
              <a:t>, Freya Blackwood, Beth </a:t>
            </a:r>
            <a:r>
              <a:rPr lang="en-AU" sz="7200" dirty="0" err="1"/>
              <a:t>Norling</a:t>
            </a:r>
            <a:r>
              <a:rPr lang="en-AU" sz="7200" dirty="0"/>
              <a:t>, Emily </a:t>
            </a:r>
            <a:r>
              <a:rPr lang="en-AU" sz="7200" dirty="0" err="1"/>
              <a:t>Rodda</a:t>
            </a:r>
            <a:r>
              <a:rPr lang="en-AU" sz="7200" dirty="0"/>
              <a:t>, </a:t>
            </a:r>
            <a:endParaRPr lang="en-AU" sz="7200" dirty="0" smtClean="0"/>
          </a:p>
          <a:p>
            <a:pPr marL="0" indent="0">
              <a:buNone/>
            </a:pPr>
            <a:r>
              <a:rPr lang="en-AU" sz="7200" dirty="0" smtClean="0"/>
              <a:t>Catherine </a:t>
            </a:r>
            <a:r>
              <a:rPr lang="en-AU" sz="7200" dirty="0"/>
              <a:t>Jinx, </a:t>
            </a:r>
            <a:r>
              <a:rPr lang="en-AU" sz="7200" dirty="0" smtClean="0"/>
              <a:t>Margaret </a:t>
            </a:r>
            <a:r>
              <a:rPr lang="en-AU" sz="7200" dirty="0"/>
              <a:t>Hamilton, </a:t>
            </a:r>
            <a:r>
              <a:rPr lang="en-AU" sz="7200" dirty="0" smtClean="0"/>
              <a:t>Jenifer </a:t>
            </a:r>
            <a:r>
              <a:rPr lang="en-AU" sz="7200" dirty="0" err="1"/>
              <a:t>Govet</a:t>
            </a:r>
            <a:r>
              <a:rPr lang="en-AU" sz="7200" dirty="0"/>
              <a:t>, and more</a:t>
            </a:r>
            <a:r>
              <a:rPr lang="en-AU" sz="7200" dirty="0" smtClean="0"/>
              <a:t>.</a:t>
            </a:r>
          </a:p>
          <a:p>
            <a:pPr marL="0" indent="0">
              <a:buNone/>
            </a:pPr>
            <a:endParaRPr lang="en-AU" sz="1800" dirty="0" smtClean="0"/>
          </a:p>
          <a:p>
            <a:pPr marL="0" indent="0">
              <a:buNone/>
            </a:pPr>
            <a:r>
              <a:rPr lang="en-AU" sz="1800" dirty="0" smtClean="0"/>
              <a:t>  </a:t>
            </a:r>
          </a:p>
          <a:p>
            <a:pPr marL="0" indent="0">
              <a:buNone/>
            </a:pPr>
            <a:endParaRPr lang="en-AU" sz="1800" dirty="0"/>
          </a:p>
          <a:p>
            <a:pPr marL="0" indent="0">
              <a:buNone/>
            </a:pPr>
            <a:endParaRPr lang="en-AU" sz="1800" dirty="0" smtClean="0"/>
          </a:p>
          <a:p>
            <a:pPr marL="0" indent="0">
              <a:buNone/>
            </a:pPr>
            <a:endParaRPr lang="en-AU" sz="1800" dirty="0" smtClean="0"/>
          </a:p>
          <a:p>
            <a:pPr marL="0" indent="0">
              <a:buNone/>
            </a:pPr>
            <a:endParaRPr lang="en-AU" sz="1800" dirty="0"/>
          </a:p>
          <a:p>
            <a:pPr marL="0" indent="0">
              <a:buNone/>
            </a:pPr>
            <a:endParaRPr lang="en-AU" sz="1800" dirty="0" smtClean="0"/>
          </a:p>
          <a:p>
            <a:pPr marL="0" indent="0">
              <a:buNone/>
            </a:pPr>
            <a:endParaRPr lang="en-AU" sz="1800" dirty="0"/>
          </a:p>
          <a:p>
            <a:pPr marL="0" indent="0">
              <a:buNone/>
            </a:pPr>
            <a:endParaRPr lang="en-AU" sz="1800" dirty="0"/>
          </a:p>
          <a:p>
            <a:pPr marL="0" indent="0">
              <a:buNone/>
            </a:pPr>
            <a:endParaRPr lang="en-AU" sz="1800" dirty="0" smtClean="0"/>
          </a:p>
          <a:p>
            <a:pPr marL="0" indent="0">
              <a:buNone/>
            </a:pPr>
            <a:r>
              <a:rPr lang="en-AU" sz="1800" dirty="0" smtClean="0"/>
              <a:t> </a:t>
            </a:r>
          </a:p>
          <a:p>
            <a:pPr marL="0" indent="0">
              <a:buNone/>
            </a:pPr>
            <a:endParaRPr lang="en-AU" sz="1800" dirty="0"/>
          </a:p>
          <a:p>
            <a:pPr marL="0" indent="0">
              <a:buNone/>
            </a:pPr>
            <a:endParaRPr lang="en-AU" sz="1800" dirty="0" smtClean="0"/>
          </a:p>
          <a:p>
            <a:pPr marL="0" indent="0">
              <a:buNone/>
            </a:pPr>
            <a:r>
              <a:rPr lang="en-AU" sz="1800" dirty="0" smtClean="0"/>
              <a:t>                  </a:t>
            </a:r>
          </a:p>
          <a:p>
            <a:pPr marL="0" indent="0">
              <a:buNone/>
            </a:pPr>
            <a:endParaRPr lang="en-AU" sz="1800" dirty="0"/>
          </a:p>
          <a:p>
            <a:pPr marL="0" indent="0">
              <a:buNone/>
            </a:pPr>
            <a:endParaRPr lang="en-AU" sz="1800" dirty="0" smtClean="0"/>
          </a:p>
          <a:p>
            <a:pPr marL="0" indent="0">
              <a:buNone/>
            </a:pPr>
            <a:endParaRPr lang="en-AU" sz="1800" dirty="0"/>
          </a:p>
          <a:p>
            <a:pPr marL="0" indent="0">
              <a:buNone/>
            </a:pPr>
            <a:r>
              <a:rPr lang="en-AU" sz="1800" dirty="0" smtClean="0"/>
              <a:t>                       </a:t>
            </a:r>
          </a:p>
          <a:p>
            <a:pPr marL="0" indent="0" algn="ctr">
              <a:buNone/>
            </a:pPr>
            <a:r>
              <a:rPr lang="en-AU" sz="6400" dirty="0" smtClean="0"/>
              <a:t>  </a:t>
            </a:r>
            <a:r>
              <a:rPr lang="en-AU" sz="6400" b="1" dirty="0">
                <a:solidFill>
                  <a:srgbClr val="0070C0"/>
                </a:solidFill>
              </a:rPr>
              <a:t>Kids’ Lit Quiz Australia</a:t>
            </a:r>
            <a:r>
              <a:rPr lang="en-AU" sz="6400" dirty="0">
                <a:solidFill>
                  <a:srgbClr val="0070C0"/>
                </a:solidFill>
              </a:rPr>
              <a:t> </a:t>
            </a:r>
            <a:r>
              <a:rPr lang="en-AU" sz="6400" dirty="0"/>
              <a:t>and the </a:t>
            </a:r>
            <a:r>
              <a:rPr lang="en-AU" sz="6400" b="1" dirty="0"/>
              <a:t>Blue Mountains CBCA Sub branch</a:t>
            </a:r>
            <a:r>
              <a:rPr lang="en-AU" sz="6400" dirty="0"/>
              <a:t> </a:t>
            </a:r>
            <a:endParaRPr lang="en-AU" sz="6400" dirty="0" smtClean="0"/>
          </a:p>
          <a:p>
            <a:pPr marL="0" indent="0" algn="ctr">
              <a:buNone/>
            </a:pPr>
            <a:r>
              <a:rPr lang="en-AU" sz="6400" dirty="0" smtClean="0"/>
              <a:t>are </a:t>
            </a:r>
            <a:r>
              <a:rPr lang="en-AU" sz="6400" dirty="0"/>
              <a:t>holding a quiz to celebrate Book Week and give </a:t>
            </a:r>
            <a:r>
              <a:rPr lang="en-AU" sz="6400" dirty="0" smtClean="0"/>
              <a:t>the kids </a:t>
            </a:r>
            <a:r>
              <a:rPr lang="en-AU" sz="6400" dirty="0"/>
              <a:t>a taste of the real quiz</a:t>
            </a:r>
            <a:r>
              <a:rPr lang="en-AU" sz="6400" dirty="0" smtClean="0"/>
              <a:t>!</a:t>
            </a:r>
            <a:endParaRPr lang="en-AU" sz="6400" dirty="0"/>
          </a:p>
          <a:p>
            <a:pPr marL="0" indent="0" algn="ctr">
              <a:buNone/>
            </a:pPr>
            <a:r>
              <a:rPr lang="en-AU" sz="6400" b="1" dirty="0" smtClean="0"/>
              <a:t>Friday </a:t>
            </a:r>
            <a:r>
              <a:rPr lang="en-AU" sz="6400" b="1" dirty="0"/>
              <a:t>28th August 10am -12pm </a:t>
            </a:r>
            <a:endParaRPr lang="en-AU" sz="6400" dirty="0"/>
          </a:p>
          <a:p>
            <a:pPr marL="0" indent="0" algn="ctr">
              <a:buNone/>
            </a:pPr>
            <a:r>
              <a:rPr lang="en-AU" sz="6400" b="1" dirty="0"/>
              <a:t>Blackheath Public School</a:t>
            </a:r>
            <a:endParaRPr lang="en-AU" sz="6400" dirty="0"/>
          </a:p>
          <a:p>
            <a:pPr marL="0" indent="0" algn="ctr">
              <a:buNone/>
            </a:pPr>
            <a:r>
              <a:rPr lang="en-AU" sz="6400" b="1" dirty="0"/>
              <a:t>We are close to the station. Come and join the fun</a:t>
            </a:r>
            <a:r>
              <a:rPr lang="en-AU" sz="6400" b="1" dirty="0" smtClean="0"/>
              <a:t>!</a:t>
            </a:r>
          </a:p>
          <a:p>
            <a:pPr marL="0" indent="0" algn="ctr">
              <a:buNone/>
            </a:pPr>
            <a:endParaRPr lang="en-AU" sz="6400" b="1" dirty="0"/>
          </a:p>
          <a:p>
            <a:pPr marL="0" indent="0" algn="ctr">
              <a:buNone/>
            </a:pPr>
            <a:endParaRPr lang="en-AU" sz="6400" b="1" dirty="0" smtClean="0"/>
          </a:p>
          <a:p>
            <a:pPr marL="0" indent="0" algn="ctr">
              <a:buNone/>
            </a:pPr>
            <a:endParaRPr lang="en-AU" sz="6400" dirty="0"/>
          </a:p>
          <a:p>
            <a:pPr marL="0" indent="0" algn="ctr">
              <a:buNone/>
            </a:pPr>
            <a:endParaRPr lang="en-AU" sz="1800" dirty="0" smtClean="0"/>
          </a:p>
          <a:p>
            <a:pPr marL="0" indent="0">
              <a:buNone/>
            </a:pPr>
            <a:endParaRPr lang="en-AU" sz="1800" dirty="0" smtClean="0"/>
          </a:p>
          <a:p>
            <a:pPr marL="0" indent="0">
              <a:buNone/>
            </a:pPr>
            <a:r>
              <a:rPr lang="en-AU" sz="1800" dirty="0"/>
              <a:t>	</a:t>
            </a:r>
          </a:p>
          <a:p>
            <a:pPr marL="0" indent="0">
              <a:buNone/>
            </a:pPr>
            <a:r>
              <a:rPr lang="en-AU" b="1" dirty="0" smtClean="0">
                <a:solidFill>
                  <a:srgbClr val="0070C0"/>
                </a:solidFill>
              </a:rPr>
              <a:t> </a:t>
            </a:r>
            <a:endParaRPr lang="en-AU" b="1" dirty="0">
              <a:solidFill>
                <a:srgbClr val="0070C0"/>
              </a:solidFill>
            </a:endParaRPr>
          </a:p>
          <a:p>
            <a:pPr marL="0" indent="0">
              <a:buNone/>
            </a:pPr>
            <a:r>
              <a:rPr lang="en-AU" b="1" dirty="0">
                <a:solidFill>
                  <a:srgbClr val="0070C0"/>
                </a:solidFill>
              </a:rPr>
              <a:t>      </a:t>
            </a:r>
            <a:endParaRPr lang="en-AU"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
        <p:nvSpPr>
          <p:cNvPr id="5" name="Rectangle 4"/>
          <p:cNvSpPr/>
          <p:nvPr/>
        </p:nvSpPr>
        <p:spPr>
          <a:xfrm>
            <a:off x="2286000" y="1997839"/>
            <a:ext cx="4572000" cy="369332"/>
          </a:xfrm>
          <a:prstGeom prst="rect">
            <a:avLst/>
          </a:prstGeom>
        </p:spPr>
        <p:txBody>
          <a:bodyPr>
            <a:spAutoFit/>
          </a:bodyPr>
          <a:lstStyle/>
          <a:p>
            <a:r>
              <a:rPr lang="en-AU" b="1" dirty="0">
                <a:solidFill>
                  <a:srgbClr val="0070C0"/>
                </a:solidFill>
              </a:rPr>
              <a:t> </a:t>
            </a:r>
            <a:endParaRPr lang="en-AU"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66696">
            <a:off x="6382177" y="1782384"/>
            <a:ext cx="2086566" cy="1499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17323">
            <a:off x="764832" y="3493309"/>
            <a:ext cx="1478888" cy="110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195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25000" lnSpcReduction="20000"/>
          </a:bodyPr>
          <a:lstStyle/>
          <a:p>
            <a:pPr marL="0" indent="0">
              <a:buNone/>
            </a:pPr>
            <a:r>
              <a:rPr lang="en-AU" sz="8000" b="1" dirty="0" smtClean="0">
                <a:solidFill>
                  <a:srgbClr val="0070C0"/>
                </a:solidFill>
              </a:rPr>
              <a:t>                       </a:t>
            </a:r>
            <a:r>
              <a:rPr lang="en-AU" sz="11200" b="1" dirty="0" smtClean="0">
                <a:solidFill>
                  <a:schemeClr val="tx2"/>
                </a:solidFill>
              </a:rPr>
              <a:t>Sydney West Sub </a:t>
            </a:r>
            <a:r>
              <a:rPr lang="en-AU" sz="11200" b="1" dirty="0">
                <a:solidFill>
                  <a:schemeClr val="tx2"/>
                </a:solidFill>
              </a:rPr>
              <a:t>branch</a:t>
            </a:r>
          </a:p>
          <a:p>
            <a:pPr marL="0" indent="0">
              <a:buNone/>
            </a:pPr>
            <a:r>
              <a:rPr lang="en-AU" sz="6400" b="1" dirty="0">
                <a:solidFill>
                  <a:srgbClr val="0070C0"/>
                </a:solidFill>
              </a:rPr>
              <a:t>      </a:t>
            </a:r>
            <a:r>
              <a:rPr lang="en-AU" sz="6400" b="1" dirty="0" smtClean="0">
                <a:solidFill>
                  <a:srgbClr val="0070C0"/>
                </a:solidFill>
              </a:rPr>
              <a:t>  *owl mascot created </a:t>
            </a:r>
            <a:r>
              <a:rPr lang="en-AU" sz="6400" b="1" dirty="0">
                <a:solidFill>
                  <a:srgbClr val="0070C0"/>
                </a:solidFill>
              </a:rPr>
              <a:t>by </a:t>
            </a:r>
            <a:r>
              <a:rPr lang="en-AU" sz="6400" b="1" dirty="0" smtClean="0">
                <a:solidFill>
                  <a:srgbClr val="0070C0"/>
                </a:solidFill>
              </a:rPr>
              <a:t>Jennifer Reid, artist and author                        </a:t>
            </a:r>
          </a:p>
          <a:p>
            <a:pPr marL="0" indent="0">
              <a:buNone/>
            </a:pPr>
            <a:endParaRPr lang="en-AU" sz="8000" b="1" dirty="0">
              <a:solidFill>
                <a:srgbClr val="0070C0"/>
              </a:solidFill>
            </a:endParaRPr>
          </a:p>
          <a:p>
            <a:pPr marL="0" indent="0">
              <a:buNone/>
            </a:pPr>
            <a:r>
              <a:rPr lang="en-AU" sz="8000" b="1" dirty="0" smtClean="0">
                <a:solidFill>
                  <a:srgbClr val="0070C0"/>
                </a:solidFill>
              </a:rPr>
              <a:t>                                         Next </a:t>
            </a:r>
            <a:r>
              <a:rPr lang="en-AU" sz="8000" b="1" dirty="0">
                <a:solidFill>
                  <a:srgbClr val="0070C0"/>
                </a:solidFill>
              </a:rPr>
              <a:t>meeting </a:t>
            </a:r>
            <a:r>
              <a:rPr lang="en-AU" sz="8000" b="1" dirty="0" smtClean="0">
                <a:solidFill>
                  <a:srgbClr val="0070C0"/>
                </a:solidFill>
              </a:rPr>
              <a:t>– </a:t>
            </a:r>
          </a:p>
          <a:p>
            <a:pPr marL="0" indent="0">
              <a:buNone/>
            </a:pPr>
            <a:r>
              <a:rPr lang="en-AU" sz="8000" b="1" dirty="0">
                <a:solidFill>
                  <a:srgbClr val="0070C0"/>
                </a:solidFill>
              </a:rPr>
              <a:t> </a:t>
            </a:r>
            <a:r>
              <a:rPr lang="en-AU" sz="8000" b="1" dirty="0" smtClean="0">
                <a:solidFill>
                  <a:srgbClr val="0070C0"/>
                </a:solidFill>
              </a:rPr>
              <a:t>                        Wednesday </a:t>
            </a:r>
            <a:r>
              <a:rPr lang="en-AU" sz="8000" b="1" dirty="0">
                <a:solidFill>
                  <a:srgbClr val="0070C0"/>
                </a:solidFill>
              </a:rPr>
              <a:t>9th September </a:t>
            </a:r>
            <a:r>
              <a:rPr lang="en-AU" sz="8000" b="1" dirty="0" smtClean="0">
                <a:solidFill>
                  <a:srgbClr val="0070C0"/>
                </a:solidFill>
              </a:rPr>
              <a:t> </a:t>
            </a:r>
          </a:p>
          <a:p>
            <a:pPr marL="0" indent="0">
              <a:buNone/>
            </a:pPr>
            <a:r>
              <a:rPr lang="en-AU" sz="8000" b="1" dirty="0">
                <a:solidFill>
                  <a:srgbClr val="0070C0"/>
                </a:solidFill>
              </a:rPr>
              <a:t> </a:t>
            </a:r>
            <a:r>
              <a:rPr lang="en-AU" sz="8000" b="1" dirty="0" smtClean="0">
                <a:solidFill>
                  <a:srgbClr val="0070C0"/>
                </a:solidFill>
              </a:rPr>
              <a:t>                                at Narellan Library</a:t>
            </a:r>
          </a:p>
          <a:p>
            <a:pPr marL="0" indent="0">
              <a:buNone/>
            </a:pPr>
            <a:endParaRPr lang="en-AU" sz="2800" dirty="0"/>
          </a:p>
          <a:p>
            <a:pPr marL="0" indent="0">
              <a:buNone/>
            </a:pPr>
            <a:endParaRPr lang="en-AU" sz="2800" dirty="0" smtClean="0"/>
          </a:p>
          <a:p>
            <a:pPr marL="0" indent="0">
              <a:buNone/>
            </a:pPr>
            <a:endParaRPr lang="en-AU" sz="2800" dirty="0"/>
          </a:p>
          <a:p>
            <a:pPr marL="0" indent="0">
              <a:buNone/>
            </a:pPr>
            <a:endParaRPr lang="en-AU" sz="2800" dirty="0" smtClean="0"/>
          </a:p>
          <a:p>
            <a:pPr marL="0" indent="0">
              <a:buNone/>
            </a:pPr>
            <a:endParaRPr lang="en-AU" sz="2800" dirty="0"/>
          </a:p>
          <a:p>
            <a:pPr marL="0" indent="0">
              <a:buNone/>
            </a:pPr>
            <a:r>
              <a:rPr lang="en-AU" sz="7400" b="1" dirty="0">
                <a:solidFill>
                  <a:srgbClr val="0070C0"/>
                </a:solidFill>
              </a:rPr>
              <a:t>*</a:t>
            </a:r>
            <a:r>
              <a:rPr lang="en-AU" sz="9600" b="1" dirty="0">
                <a:solidFill>
                  <a:srgbClr val="0070C0"/>
                </a:solidFill>
              </a:rPr>
              <a:t>CONTACT </a:t>
            </a:r>
            <a:r>
              <a:rPr lang="en-AU" sz="9600" b="1" dirty="0" smtClean="0">
                <a:solidFill>
                  <a:srgbClr val="0070C0"/>
                </a:solidFill>
              </a:rPr>
              <a:t>– Rachel McIntosh,  President</a:t>
            </a:r>
          </a:p>
          <a:p>
            <a:pPr marL="0" indent="0">
              <a:buNone/>
            </a:pPr>
            <a:r>
              <a:rPr lang="en-AU" sz="7400" b="1" dirty="0" smtClean="0">
                <a:solidFill>
                  <a:srgbClr val="0070C0"/>
                </a:solidFill>
              </a:rPr>
              <a:t>Email: </a:t>
            </a:r>
            <a:r>
              <a:rPr lang="en-AU" sz="7400" b="1" dirty="0" smtClean="0">
                <a:solidFill>
                  <a:srgbClr val="0070C0"/>
                </a:solidFill>
                <a:hlinkClick r:id="rId2"/>
              </a:rPr>
              <a:t>rachel.president.cbcasw@gmail.com</a:t>
            </a:r>
            <a:endParaRPr lang="en-AU" sz="7400" b="1" dirty="0" smtClean="0">
              <a:solidFill>
                <a:srgbClr val="0070C0"/>
              </a:solidFill>
            </a:endParaRPr>
          </a:p>
          <a:p>
            <a:pPr marL="0" indent="0">
              <a:buNone/>
            </a:pPr>
            <a:r>
              <a:rPr lang="en-AU" sz="7400" b="1" dirty="0" smtClean="0">
                <a:solidFill>
                  <a:srgbClr val="0070C0"/>
                </a:solidFill>
              </a:rPr>
              <a:t>Phone: </a:t>
            </a:r>
            <a:r>
              <a:rPr lang="en-AU" sz="8000" dirty="0"/>
              <a:t>phone 0438 464 484.</a:t>
            </a:r>
            <a:endParaRPr lang="en-AU" sz="8000" b="1" dirty="0" smtClean="0">
              <a:solidFill>
                <a:srgbClr val="0070C0"/>
              </a:solidFill>
            </a:endParaRPr>
          </a:p>
          <a:p>
            <a:pPr marL="0" indent="0">
              <a:buNone/>
            </a:pPr>
            <a:endParaRPr lang="en-AU" b="1" dirty="0" smtClean="0">
              <a:solidFill>
                <a:srgbClr val="0070C0"/>
              </a:solidFill>
            </a:endParaRPr>
          </a:p>
          <a:p>
            <a:pPr marL="0" indent="0">
              <a:buNone/>
            </a:pPr>
            <a:endParaRPr lang="en-AU" b="1" dirty="0">
              <a:solidFill>
                <a:srgbClr val="0070C0"/>
              </a:solidFill>
            </a:endParaRPr>
          </a:p>
          <a:p>
            <a:pPr marL="0" indent="0">
              <a:buNone/>
            </a:pPr>
            <a:endParaRPr lang="en-AU" b="1" dirty="0" smtClean="0">
              <a:solidFill>
                <a:srgbClr val="0070C0"/>
              </a:solidFill>
            </a:endParaRPr>
          </a:p>
          <a:p>
            <a:pPr marL="0" indent="0">
              <a:buNone/>
            </a:pPr>
            <a:endParaRPr lang="en-AU" b="1" dirty="0" smtClean="0">
              <a:solidFill>
                <a:srgbClr val="0070C0"/>
              </a:solidFill>
            </a:endParaRPr>
          </a:p>
          <a:p>
            <a:pPr marL="0" indent="0" algn="ctr">
              <a:buNone/>
            </a:pPr>
            <a:r>
              <a:rPr lang="en-AU" sz="8000" b="1" dirty="0"/>
              <a:t>Sydney West Sub-branch</a:t>
            </a:r>
            <a:endParaRPr lang="en-AU" sz="8000" dirty="0"/>
          </a:p>
          <a:p>
            <a:pPr marL="0" indent="0" algn="ctr">
              <a:buNone/>
            </a:pPr>
            <a:r>
              <a:rPr lang="en-AU" sz="8000" b="1" u="sng" dirty="0">
                <a:hlinkClick r:id="rId3"/>
              </a:rPr>
              <a:t>http://nsw.cbca.org.au/pages/sydney-west-sub-branch.html</a:t>
            </a:r>
            <a:endParaRPr lang="en-AU" sz="8000" dirty="0"/>
          </a:p>
          <a:p>
            <a:pPr marL="0" indent="0" algn="ctr">
              <a:buNone/>
            </a:pPr>
            <a:endParaRPr lang="en-AU" b="1" dirty="0" smtClean="0">
              <a:solidFill>
                <a:srgbClr val="0070C0"/>
              </a:solidFill>
            </a:endParaRPr>
          </a:p>
          <a:p>
            <a:pPr marL="0" indent="0">
              <a:buNone/>
            </a:pPr>
            <a:endParaRPr lang="en-AU" b="1" dirty="0">
              <a:solidFill>
                <a:srgbClr val="0070C0"/>
              </a:solidFill>
            </a:endParaRPr>
          </a:p>
          <a:p>
            <a:pPr marL="0" indent="0">
              <a:buNone/>
            </a:pPr>
            <a:endParaRPr lang="en-AU" b="1" dirty="0" smtClean="0">
              <a:solidFill>
                <a:srgbClr val="0070C0"/>
              </a:solidFill>
            </a:endParaRPr>
          </a:p>
          <a:p>
            <a:pPr marL="0" indent="0">
              <a:buNone/>
            </a:pPr>
            <a:r>
              <a:rPr lang="en-AU" dirty="0"/>
              <a:t/>
            </a:r>
            <a:br>
              <a:rPr lang="en-AU" dirty="0"/>
            </a:br>
            <a:endParaRPr lang="en-AU" dirty="0" smtClean="0"/>
          </a:p>
          <a:p>
            <a:pPr marL="0" indent="0">
              <a:buNone/>
            </a:pPr>
            <a:endParaRPr lang="en-AU" dirty="0" smtClean="0"/>
          </a:p>
        </p:txBody>
      </p:sp>
      <p:pic>
        <p:nvPicPr>
          <p:cNvPr id="4" name="Picture 3"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8363" y="1412776"/>
            <a:ext cx="1586615"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2681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25000" lnSpcReduction="20000"/>
          </a:bodyPr>
          <a:lstStyle/>
          <a:p>
            <a:pPr marL="0" indent="0" algn="ctr">
              <a:buNone/>
            </a:pPr>
            <a:r>
              <a:rPr lang="en-AU" sz="7200" i="1" dirty="0"/>
              <a:t>We are </a:t>
            </a:r>
            <a:r>
              <a:rPr lang="en-AU" sz="7200" i="1" dirty="0" smtClean="0"/>
              <a:t>excited </a:t>
            </a:r>
            <a:r>
              <a:rPr lang="en-AU" sz="7200" i="1" dirty="0"/>
              <a:t>to </a:t>
            </a:r>
            <a:r>
              <a:rPr lang="en-AU" sz="7200" i="1" dirty="0" smtClean="0"/>
              <a:t>be working in </a:t>
            </a:r>
            <a:r>
              <a:rPr lang="en-AU" sz="7200" i="1" dirty="0"/>
              <a:t>partnership with Narellan </a:t>
            </a:r>
            <a:r>
              <a:rPr lang="en-AU" sz="7200" i="1" dirty="0" smtClean="0"/>
              <a:t>Library </a:t>
            </a:r>
          </a:p>
          <a:p>
            <a:pPr marL="0" indent="0" algn="ctr">
              <a:buNone/>
            </a:pPr>
            <a:r>
              <a:rPr lang="en-AU" sz="7200" i="1" dirty="0" smtClean="0"/>
              <a:t>with its modern </a:t>
            </a:r>
            <a:r>
              <a:rPr lang="en-AU" sz="7200" i="1" dirty="0"/>
              <a:t>design</a:t>
            </a:r>
            <a:r>
              <a:rPr lang="en-AU" sz="7200" i="1" dirty="0" smtClean="0"/>
              <a:t>, state </a:t>
            </a:r>
            <a:r>
              <a:rPr lang="en-AU" sz="7200" i="1" dirty="0"/>
              <a:t>of the art facilities </a:t>
            </a:r>
            <a:r>
              <a:rPr lang="en-AU" sz="7200" i="1" dirty="0" smtClean="0"/>
              <a:t>including </a:t>
            </a:r>
            <a:r>
              <a:rPr lang="en-AU" sz="7200" i="1" dirty="0"/>
              <a:t>a professional sound recording </a:t>
            </a:r>
            <a:r>
              <a:rPr lang="en-AU" sz="7200" i="1" dirty="0" smtClean="0"/>
              <a:t>studio, a </a:t>
            </a:r>
            <a:r>
              <a:rPr lang="en-AU" sz="7200" i="1" dirty="0"/>
              <a:t>technology room and </a:t>
            </a:r>
            <a:endParaRPr lang="en-AU" sz="7200" i="1" dirty="0" smtClean="0"/>
          </a:p>
          <a:p>
            <a:pPr marL="0" indent="0" algn="ctr">
              <a:buNone/>
            </a:pPr>
            <a:r>
              <a:rPr lang="en-AU" sz="7200" i="1" dirty="0" smtClean="0"/>
              <a:t>welcoming </a:t>
            </a:r>
            <a:r>
              <a:rPr lang="en-AU" sz="7200" i="1" dirty="0"/>
              <a:t>rooms </a:t>
            </a:r>
            <a:r>
              <a:rPr lang="en-AU" sz="7200" i="1" dirty="0" smtClean="0"/>
              <a:t>to </a:t>
            </a:r>
            <a:r>
              <a:rPr lang="en-AU" sz="7200" i="1" dirty="0"/>
              <a:t>host our meetings. </a:t>
            </a:r>
            <a:endParaRPr lang="en-AU" sz="7200" i="1" dirty="0" smtClean="0"/>
          </a:p>
          <a:p>
            <a:pPr marL="0" indent="0" algn="ctr">
              <a:buNone/>
            </a:pPr>
            <a:r>
              <a:rPr lang="en-AU" sz="7200" i="1" dirty="0" smtClean="0"/>
              <a:t>Together we have great plans to </a:t>
            </a:r>
            <a:r>
              <a:rPr lang="en-AU" sz="7200" i="1" dirty="0"/>
              <a:t>bring </a:t>
            </a:r>
            <a:endParaRPr lang="en-AU" sz="7200" i="1" dirty="0" smtClean="0"/>
          </a:p>
          <a:p>
            <a:pPr marL="0" indent="0" algn="ctr">
              <a:buNone/>
            </a:pPr>
            <a:r>
              <a:rPr lang="en-AU" sz="7200" i="1" dirty="0" smtClean="0"/>
              <a:t>Children's </a:t>
            </a:r>
            <a:r>
              <a:rPr lang="en-AU" sz="7200" i="1" dirty="0"/>
              <a:t>literature </a:t>
            </a:r>
            <a:endParaRPr lang="en-AU" sz="7200" i="1" dirty="0" smtClean="0"/>
          </a:p>
          <a:p>
            <a:pPr marL="0" indent="0" algn="ctr">
              <a:buNone/>
            </a:pPr>
            <a:r>
              <a:rPr lang="en-AU" sz="7200" i="1" dirty="0" smtClean="0"/>
              <a:t>to </a:t>
            </a:r>
            <a:r>
              <a:rPr lang="en-AU" sz="7200" i="1" dirty="0"/>
              <a:t>the forefront in Western Sydney. </a:t>
            </a:r>
            <a:endParaRPr lang="en-AU" sz="7200" i="1" dirty="0" smtClean="0"/>
          </a:p>
          <a:p>
            <a:pPr marL="0" indent="0" algn="ctr">
              <a:buNone/>
            </a:pPr>
            <a:endParaRPr lang="en-AU" sz="2400" i="1" dirty="0" smtClean="0"/>
          </a:p>
          <a:p>
            <a:pPr marL="0" indent="0" algn="ctr">
              <a:buNone/>
            </a:pPr>
            <a:endParaRPr lang="en-AU" sz="2400" i="1" dirty="0"/>
          </a:p>
          <a:p>
            <a:pPr marL="0" indent="0">
              <a:buNone/>
            </a:pPr>
            <a:endParaRPr lang="en-AU" sz="2000" i="1" dirty="0" smtClean="0"/>
          </a:p>
          <a:p>
            <a:pPr marL="0" indent="0">
              <a:buNone/>
            </a:pPr>
            <a:endParaRPr lang="en-AU" sz="2000" i="1" dirty="0"/>
          </a:p>
          <a:p>
            <a:pPr marL="0" indent="0">
              <a:buNone/>
            </a:pPr>
            <a:endParaRPr lang="en-AU" sz="2000" i="1" dirty="0" smtClean="0"/>
          </a:p>
          <a:p>
            <a:pPr marL="0" indent="0">
              <a:buNone/>
            </a:pPr>
            <a:endParaRPr lang="en-AU" sz="2000" i="1" dirty="0"/>
          </a:p>
          <a:p>
            <a:pPr marL="0" indent="0">
              <a:buNone/>
            </a:pPr>
            <a:endParaRPr lang="en-AU" sz="2000" i="1" dirty="0" smtClean="0"/>
          </a:p>
          <a:p>
            <a:pPr marL="0" indent="0">
              <a:buNone/>
            </a:pPr>
            <a:r>
              <a:rPr lang="en-AU" sz="6400" i="1" dirty="0" smtClean="0"/>
              <a:t>Our upcoming events include:</a:t>
            </a:r>
          </a:p>
          <a:p>
            <a:pPr marL="0" indent="0">
              <a:buNone/>
            </a:pPr>
            <a:r>
              <a:rPr lang="en-AU" sz="6400" i="1" dirty="0" smtClean="0"/>
              <a:t>*</a:t>
            </a:r>
            <a:r>
              <a:rPr lang="en-AU" sz="6400" dirty="0"/>
              <a:t> </a:t>
            </a:r>
            <a:r>
              <a:rPr lang="en-AU" sz="6400" b="1" dirty="0"/>
              <a:t>BBQ </a:t>
            </a:r>
            <a:r>
              <a:rPr lang="en-AU" sz="6400" b="1" dirty="0" smtClean="0"/>
              <a:t>fundraiser -</a:t>
            </a:r>
            <a:r>
              <a:rPr lang="en-AU" sz="6400" b="1" dirty="0"/>
              <a:t> Saturday August 15, at Masters Gregory Hills </a:t>
            </a:r>
            <a:r>
              <a:rPr lang="en-AU" sz="6400" b="1" dirty="0" smtClean="0"/>
              <a:t> between </a:t>
            </a:r>
            <a:r>
              <a:rPr lang="en-AU" sz="6400" b="1" dirty="0"/>
              <a:t>11.00 - 2.00</a:t>
            </a:r>
            <a:r>
              <a:rPr lang="en-AU" sz="6400" dirty="0"/>
              <a:t> </a:t>
            </a:r>
            <a:endParaRPr lang="en-AU" sz="6400" dirty="0" smtClean="0"/>
          </a:p>
          <a:p>
            <a:pPr marL="0" indent="0">
              <a:buNone/>
            </a:pPr>
            <a:endParaRPr lang="en-AU" sz="6400" dirty="0"/>
          </a:p>
          <a:p>
            <a:pPr marL="0" indent="0">
              <a:buNone/>
            </a:pPr>
            <a:r>
              <a:rPr lang="en-AU" sz="6400" b="1" dirty="0" smtClean="0"/>
              <a:t>*NEXT MEETING </a:t>
            </a:r>
            <a:r>
              <a:rPr lang="en-AU" sz="6400" dirty="0" smtClean="0"/>
              <a:t>– </a:t>
            </a:r>
            <a:r>
              <a:rPr lang="en-AU" sz="6400" b="1" dirty="0" smtClean="0"/>
              <a:t>September 9 </a:t>
            </a:r>
            <a:r>
              <a:rPr lang="en-AU" sz="6400" dirty="0" smtClean="0"/>
              <a:t>- reviewing </a:t>
            </a:r>
            <a:r>
              <a:rPr lang="en-AU" sz="6400" dirty="0"/>
              <a:t>the book week workshops and </a:t>
            </a:r>
            <a:r>
              <a:rPr lang="en-AU" sz="6400" dirty="0" smtClean="0"/>
              <a:t>looking </a:t>
            </a:r>
            <a:r>
              <a:rPr lang="en-AU" sz="6400" dirty="0"/>
              <a:t>at enhancing partnerships with the Narellan Library and connecting to local pre-schools </a:t>
            </a:r>
            <a:endParaRPr lang="en-AU" sz="6400" dirty="0" smtClean="0"/>
          </a:p>
          <a:p>
            <a:pPr marL="0" indent="0">
              <a:buNone/>
            </a:pPr>
            <a:r>
              <a:rPr lang="en-AU" sz="6400" dirty="0" smtClean="0"/>
              <a:t>and </a:t>
            </a:r>
            <a:r>
              <a:rPr lang="en-AU" sz="6400" dirty="0"/>
              <a:t>early education providers. We look forward to seeing you there.</a:t>
            </a:r>
            <a:endParaRPr lang="en-AU" sz="6400" dirty="0" smtClean="0"/>
          </a:p>
          <a:p>
            <a:pPr marL="0" indent="0">
              <a:buNone/>
            </a:pPr>
            <a:endParaRPr lang="en-AU" sz="3800" dirty="0"/>
          </a:p>
          <a:p>
            <a:pPr marL="0" indent="0">
              <a:buNone/>
            </a:pPr>
            <a:endParaRPr lang="en-AU" b="1" dirty="0" smtClean="0"/>
          </a:p>
          <a:p>
            <a:pPr marL="0" indent="0">
              <a:buNone/>
            </a:pPr>
            <a:r>
              <a:rPr lang="en-AU" dirty="0" smtClean="0"/>
              <a:t>             </a:t>
            </a:r>
            <a:endParaRPr lang="en-AU" dirty="0"/>
          </a:p>
          <a:p>
            <a:pPr marL="0" indent="0">
              <a:buNone/>
            </a:pPr>
            <a:endParaRPr lang="en-AU" b="1"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2050" name="Picture 2" descr="E:\Photos\2015 CBCA\AAA 2015 Rachel Syd W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2204864"/>
            <a:ext cx="1728191" cy="1728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2304737"/>
            <a:ext cx="732207" cy="162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2830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graphicFrame>
        <p:nvGraphicFramePr>
          <p:cNvPr id="7" name="Content Placeholder 6"/>
          <p:cNvGraphicFramePr>
            <a:graphicFrameLocks noGrp="1"/>
          </p:cNvGraphicFramePr>
          <p:nvPr>
            <p:ph idx="1"/>
            <p:extLst>
              <p:ext uri="{D42A27DB-BD31-4B8C-83A1-F6EECF244321}">
                <p14:modId xmlns:p14="http://schemas.microsoft.com/office/powerpoint/2010/main" val="560825199"/>
              </p:ext>
            </p:extLst>
          </p:nvPr>
        </p:nvGraphicFramePr>
        <p:xfrm>
          <a:off x="457200" y="1484784"/>
          <a:ext cx="8229600" cy="4176464"/>
        </p:xfrm>
        <a:graphic>
          <a:graphicData uri="http://schemas.openxmlformats.org/drawingml/2006/table">
            <a:tbl>
              <a:tblPr firstRow="1" bandRow="1">
                <a:tableStyleId>{5C22544A-7EE6-4342-B048-85BDC9FD1C3A}</a:tableStyleId>
              </a:tblPr>
              <a:tblGrid>
                <a:gridCol w="4114800"/>
                <a:gridCol w="4114800"/>
              </a:tblGrid>
              <a:tr h="4176464">
                <a:tc>
                  <a:txBody>
                    <a:bodyPr/>
                    <a:lstStyle/>
                    <a:p>
                      <a:pPr algn="ctr"/>
                      <a:r>
                        <a:rPr lang="en-AU" sz="1800" b="1" kern="1200" dirty="0" smtClean="0">
                          <a:solidFill>
                            <a:schemeClr val="lt1"/>
                          </a:solidFill>
                          <a:effectLst/>
                          <a:latin typeface="+mn-lt"/>
                          <a:ea typeface="+mn-ea"/>
                          <a:cs typeface="+mn-cs"/>
                        </a:rPr>
                        <a:t>Please join us in welcoming the NEW</a:t>
                      </a:r>
                      <a:r>
                        <a:rPr lang="en-AU" sz="1800" b="1" kern="1200" baseline="0" dirty="0" smtClean="0">
                          <a:solidFill>
                            <a:schemeClr val="lt1"/>
                          </a:solidFill>
                          <a:effectLst/>
                          <a:latin typeface="+mn-lt"/>
                          <a:ea typeface="+mn-ea"/>
                          <a:cs typeface="+mn-cs"/>
                        </a:rPr>
                        <a:t> </a:t>
                      </a:r>
                      <a:r>
                        <a:rPr lang="en-AU" sz="1800" b="1" kern="1200" dirty="0" smtClean="0">
                          <a:solidFill>
                            <a:schemeClr val="lt1"/>
                          </a:solidFill>
                          <a:effectLst/>
                          <a:latin typeface="+mn-lt"/>
                          <a:ea typeface="+mn-ea"/>
                          <a:cs typeface="+mn-cs"/>
                        </a:rPr>
                        <a:t>Children’s Book Council of Australia </a:t>
                      </a:r>
                    </a:p>
                    <a:p>
                      <a:pPr algn="ctr"/>
                      <a:r>
                        <a:rPr lang="en-AU" sz="1800" b="1" kern="1200" dirty="0" smtClean="0">
                          <a:solidFill>
                            <a:schemeClr val="lt1"/>
                          </a:solidFill>
                          <a:effectLst/>
                          <a:latin typeface="+mn-lt"/>
                          <a:ea typeface="+mn-ea"/>
                          <a:cs typeface="+mn-cs"/>
                        </a:rPr>
                        <a:t>NSW Branch Inc. </a:t>
                      </a:r>
                    </a:p>
                    <a:p>
                      <a:pPr algn="ctr"/>
                      <a:r>
                        <a:rPr lang="en-AU" sz="1800" b="1" kern="1200" dirty="0" smtClean="0">
                          <a:solidFill>
                            <a:schemeClr val="lt1"/>
                          </a:solidFill>
                          <a:effectLst/>
                          <a:latin typeface="+mn-lt"/>
                          <a:ea typeface="+mn-ea"/>
                          <a:cs typeface="+mn-cs"/>
                        </a:rPr>
                        <a:t>Sydney West Sub-branch</a:t>
                      </a:r>
                    </a:p>
                    <a:p>
                      <a:pPr algn="ctr"/>
                      <a:r>
                        <a:rPr lang="en-AU" sz="1800" b="1" u="sng" kern="1200" dirty="0" smtClean="0">
                          <a:solidFill>
                            <a:schemeClr val="lt1"/>
                          </a:solidFill>
                          <a:effectLst/>
                          <a:latin typeface="+mn-lt"/>
                          <a:ea typeface="+mn-ea"/>
                          <a:cs typeface="+mn-cs"/>
                          <a:hlinkClick r:id="rId3"/>
                        </a:rPr>
                        <a:t>http://nsw.cbca.org.au/pages/sydney-west-sub-branch.html</a:t>
                      </a:r>
                      <a:endParaRPr lang="en-AU" sz="1800" b="1" kern="1200" dirty="0" smtClean="0">
                        <a:solidFill>
                          <a:schemeClr val="lt1"/>
                        </a:solidFill>
                        <a:effectLst/>
                        <a:latin typeface="+mn-lt"/>
                        <a:ea typeface="+mn-ea"/>
                        <a:cs typeface="+mn-cs"/>
                      </a:endParaRPr>
                    </a:p>
                    <a:p>
                      <a:r>
                        <a:rPr lang="en-AU" sz="1600" b="1" kern="1200" dirty="0" smtClean="0">
                          <a:solidFill>
                            <a:schemeClr val="lt1"/>
                          </a:solidFill>
                          <a:effectLst/>
                          <a:latin typeface="+mn-lt"/>
                          <a:ea typeface="+mn-ea"/>
                          <a:cs typeface="+mn-cs"/>
                        </a:rPr>
                        <a:t>             </a:t>
                      </a:r>
                    </a:p>
                    <a:p>
                      <a:pPr algn="ctr"/>
                      <a:r>
                        <a:rPr lang="en-AU" sz="1800" b="1" kern="1200" dirty="0" smtClean="0">
                          <a:solidFill>
                            <a:schemeClr val="lt1"/>
                          </a:solidFill>
                          <a:effectLst/>
                          <a:latin typeface="+mn-lt"/>
                          <a:ea typeface="+mn-ea"/>
                          <a:cs typeface="+mn-cs"/>
                        </a:rPr>
                        <a:t>For more details please contact </a:t>
                      </a:r>
                    </a:p>
                    <a:p>
                      <a:pPr algn="ctr"/>
                      <a:r>
                        <a:rPr lang="en-AU" sz="1800" b="1" kern="1200" dirty="0" smtClean="0">
                          <a:solidFill>
                            <a:schemeClr val="lt1"/>
                          </a:solidFill>
                          <a:effectLst/>
                          <a:latin typeface="+mn-lt"/>
                          <a:ea typeface="+mn-ea"/>
                          <a:cs typeface="+mn-cs"/>
                        </a:rPr>
                        <a:t> Rachel McIntosh, President</a:t>
                      </a:r>
                    </a:p>
                    <a:p>
                      <a:r>
                        <a:rPr lang="en-AU" sz="1600" b="1" kern="1200" dirty="0" smtClean="0">
                          <a:solidFill>
                            <a:schemeClr val="lt1"/>
                          </a:solidFill>
                          <a:effectLst/>
                          <a:latin typeface="+mn-lt"/>
                          <a:ea typeface="+mn-ea"/>
                          <a:cs typeface="+mn-cs"/>
                        </a:rPr>
                        <a:t>Email: </a:t>
                      </a:r>
                      <a:r>
                        <a:rPr lang="en-AU" sz="1600" b="1" u="sng" kern="1200" dirty="0" smtClean="0">
                          <a:solidFill>
                            <a:schemeClr val="lt1"/>
                          </a:solidFill>
                          <a:effectLst/>
                          <a:latin typeface="+mn-lt"/>
                          <a:ea typeface="+mn-ea"/>
                          <a:cs typeface="+mn-cs"/>
                          <a:hlinkClick r:id="rId4"/>
                        </a:rPr>
                        <a:t>rachel.president.cbcasw@gmail.com</a:t>
                      </a:r>
                      <a:endParaRPr lang="en-AU" sz="1600" b="1" u="sng" kern="1200" dirty="0" smtClean="0">
                        <a:solidFill>
                          <a:schemeClr val="lt1"/>
                        </a:solidFill>
                        <a:effectLst/>
                        <a:latin typeface="+mn-lt"/>
                        <a:ea typeface="+mn-ea"/>
                        <a:cs typeface="+mn-cs"/>
                      </a:endParaRPr>
                    </a:p>
                    <a:p>
                      <a:endParaRPr lang="en-AU" sz="1600" b="1" u="sng" kern="1200" dirty="0" smtClean="0">
                        <a:solidFill>
                          <a:schemeClr val="lt1"/>
                        </a:solidFill>
                        <a:effectLst/>
                        <a:latin typeface="+mn-lt"/>
                        <a:ea typeface="+mn-ea"/>
                        <a:cs typeface="+mn-cs"/>
                      </a:endParaRPr>
                    </a:p>
                    <a:p>
                      <a:endParaRPr lang="en-AU" sz="1600" dirty="0"/>
                    </a:p>
                  </a:txBody>
                  <a:tcPr/>
                </a:tc>
                <a:tc>
                  <a:txBody>
                    <a:bodyPr/>
                    <a:lstStyle/>
                    <a:p>
                      <a:pPr algn="ctr"/>
                      <a:r>
                        <a:rPr lang="en-AU" sz="1800" b="1" kern="1200" dirty="0" smtClean="0">
                          <a:solidFill>
                            <a:schemeClr val="lt1"/>
                          </a:solidFill>
                          <a:effectLst/>
                          <a:latin typeface="+mn-lt"/>
                          <a:ea typeface="+mn-ea"/>
                          <a:cs typeface="+mn-cs"/>
                        </a:rPr>
                        <a:t>Please join us in welcoming the NEW Children’s Book Council of Australia </a:t>
                      </a:r>
                    </a:p>
                    <a:p>
                      <a:pPr algn="ctr"/>
                      <a:r>
                        <a:rPr lang="en-AU" sz="1800" b="1" kern="1200" dirty="0" smtClean="0">
                          <a:solidFill>
                            <a:schemeClr val="lt1"/>
                          </a:solidFill>
                          <a:effectLst/>
                          <a:latin typeface="+mn-lt"/>
                          <a:ea typeface="+mn-ea"/>
                          <a:cs typeface="+mn-cs"/>
                        </a:rPr>
                        <a:t>NSW Branch Inc. </a:t>
                      </a:r>
                    </a:p>
                    <a:p>
                      <a:pPr algn="ctr"/>
                      <a:r>
                        <a:rPr lang="en-AU" sz="1800" b="1" kern="1200" dirty="0" smtClean="0">
                          <a:solidFill>
                            <a:schemeClr val="lt1"/>
                          </a:solidFill>
                          <a:effectLst/>
                          <a:latin typeface="+mn-lt"/>
                          <a:ea typeface="+mn-ea"/>
                          <a:cs typeface="+mn-cs"/>
                        </a:rPr>
                        <a:t>Blue Mountains Sub-branch</a:t>
                      </a:r>
                    </a:p>
                    <a:p>
                      <a:pPr algn="ctr"/>
                      <a:r>
                        <a:rPr lang="en-AU" sz="1800" b="1" kern="1200" dirty="0" smtClean="0">
                          <a:solidFill>
                            <a:schemeClr val="lt1"/>
                          </a:solidFill>
                          <a:effectLst/>
                          <a:latin typeface="+mn-lt"/>
                          <a:ea typeface="+mn-ea"/>
                          <a:cs typeface="+mn-cs"/>
                        </a:rPr>
                        <a:t>Website </a:t>
                      </a:r>
                      <a:r>
                        <a:rPr lang="en-AU" sz="1800" b="1" kern="1200" dirty="0" err="1" smtClean="0">
                          <a:solidFill>
                            <a:schemeClr val="lt1"/>
                          </a:solidFill>
                          <a:effectLst/>
                          <a:latin typeface="+mn-lt"/>
                          <a:ea typeface="+mn-ea"/>
                          <a:cs typeface="+mn-cs"/>
                        </a:rPr>
                        <a:t>url</a:t>
                      </a:r>
                      <a:r>
                        <a:rPr lang="en-AU" sz="1800" b="1" kern="1200" dirty="0" smtClean="0">
                          <a:solidFill>
                            <a:schemeClr val="lt1"/>
                          </a:solidFill>
                          <a:effectLst/>
                          <a:latin typeface="+mn-lt"/>
                          <a:ea typeface="+mn-ea"/>
                          <a:cs typeface="+mn-cs"/>
                        </a:rPr>
                        <a:t> coming soon</a:t>
                      </a:r>
                    </a:p>
                    <a:p>
                      <a:r>
                        <a:rPr lang="en-AU" sz="1800" b="1" kern="1200" dirty="0" smtClean="0">
                          <a:solidFill>
                            <a:schemeClr val="lt1"/>
                          </a:solidFill>
                          <a:effectLst/>
                          <a:latin typeface="+mn-lt"/>
                          <a:ea typeface="+mn-ea"/>
                          <a:cs typeface="+mn-cs"/>
                        </a:rPr>
                        <a:t>               </a:t>
                      </a:r>
                    </a:p>
                    <a:p>
                      <a:endParaRPr lang="en-AU" sz="1800" b="1" kern="1200" dirty="0" smtClean="0">
                        <a:solidFill>
                          <a:schemeClr val="lt1"/>
                        </a:solidFill>
                        <a:effectLst/>
                        <a:latin typeface="+mn-lt"/>
                        <a:ea typeface="+mn-ea"/>
                        <a:cs typeface="+mn-cs"/>
                      </a:endParaRPr>
                    </a:p>
                    <a:p>
                      <a:pPr algn="ctr"/>
                      <a:r>
                        <a:rPr lang="en-AU" sz="1800" b="1" kern="1200" dirty="0" smtClean="0">
                          <a:solidFill>
                            <a:schemeClr val="lt1"/>
                          </a:solidFill>
                          <a:effectLst/>
                          <a:latin typeface="+mn-lt"/>
                          <a:ea typeface="+mn-ea"/>
                          <a:cs typeface="+mn-cs"/>
                        </a:rPr>
                        <a:t>For more details please contact </a:t>
                      </a:r>
                    </a:p>
                    <a:p>
                      <a:pPr algn="ctr"/>
                      <a:r>
                        <a:rPr lang="en-AU" sz="1800" b="1" kern="1200" dirty="0" smtClean="0">
                          <a:solidFill>
                            <a:schemeClr val="lt1"/>
                          </a:solidFill>
                          <a:effectLst/>
                          <a:latin typeface="+mn-lt"/>
                          <a:ea typeface="+mn-ea"/>
                          <a:cs typeface="+mn-cs"/>
                        </a:rPr>
                        <a:t> Sheryl </a:t>
                      </a:r>
                      <a:r>
                        <a:rPr lang="en-AU" sz="1800" b="1" kern="1200" dirty="0" err="1" smtClean="0">
                          <a:solidFill>
                            <a:schemeClr val="lt1"/>
                          </a:solidFill>
                          <a:effectLst/>
                          <a:latin typeface="+mn-lt"/>
                          <a:ea typeface="+mn-ea"/>
                          <a:cs typeface="+mn-cs"/>
                        </a:rPr>
                        <a:t>Cootes</a:t>
                      </a:r>
                      <a:r>
                        <a:rPr lang="en-AU" sz="1800" b="1" kern="1200" dirty="0" smtClean="0">
                          <a:solidFill>
                            <a:schemeClr val="lt1"/>
                          </a:solidFill>
                          <a:effectLst/>
                          <a:latin typeface="+mn-lt"/>
                          <a:ea typeface="+mn-ea"/>
                          <a:cs typeface="+mn-cs"/>
                        </a:rPr>
                        <a:t>, President</a:t>
                      </a:r>
                    </a:p>
                    <a:p>
                      <a:r>
                        <a:rPr lang="en-AU" sz="1800" b="1" kern="1200" dirty="0" smtClean="0">
                          <a:solidFill>
                            <a:schemeClr val="lt1"/>
                          </a:solidFill>
                          <a:effectLst/>
                          <a:latin typeface="+mn-lt"/>
                          <a:ea typeface="+mn-ea"/>
                          <a:cs typeface="+mn-cs"/>
                        </a:rPr>
                        <a:t>Email: </a:t>
                      </a:r>
                      <a:r>
                        <a:rPr lang="en-AU" sz="1800" b="1" u="sng" kern="1200" dirty="0" smtClean="0">
                          <a:solidFill>
                            <a:schemeClr val="lt1"/>
                          </a:solidFill>
                          <a:effectLst/>
                          <a:latin typeface="+mn-lt"/>
                          <a:ea typeface="+mn-ea"/>
                          <a:cs typeface="+mn-cs"/>
                          <a:hlinkClick r:id="rId5"/>
                        </a:rPr>
                        <a:t>sheryl.cootes@det.nsw.edu.au</a:t>
                      </a:r>
                      <a:endParaRPr lang="en-AU" dirty="0"/>
                    </a:p>
                  </a:txBody>
                  <a:tcPr/>
                </a:tc>
              </a:tr>
            </a:tbl>
          </a:graphicData>
        </a:graphic>
      </p:graphicFrame>
      <p:pic>
        <p:nvPicPr>
          <p:cNvPr id="12" name="Picture 11" descr="C:\Users\CBCA\Dropbox\Wendy's Logo Files\CBCA LOGO SUITE\Full logo blue NSW\CBCA_full_logo_blue_no-tag_NSW.png"/>
          <p:cNvPicPr/>
          <p:nvPr/>
        </p:nvPicPr>
        <p:blipFill>
          <a:blip r:embed="rId6">
            <a:extLst>
              <a:ext uri="{28A0092B-C50C-407E-A947-70E740481C1C}">
                <a14:useLocalDpi xmlns:a14="http://schemas.microsoft.com/office/drawing/2010/main" val="0"/>
              </a:ext>
            </a:extLst>
          </a:blip>
          <a:srcRect/>
          <a:stretch>
            <a:fillRect/>
          </a:stretch>
        </p:blipFill>
        <p:spPr bwMode="auto">
          <a:xfrm>
            <a:off x="1403648" y="4365104"/>
            <a:ext cx="683895" cy="1230630"/>
          </a:xfrm>
          <a:prstGeom prst="rect">
            <a:avLst/>
          </a:prstGeom>
          <a:noFill/>
          <a:ln>
            <a:noFill/>
          </a:ln>
        </p:spPr>
      </p:pic>
      <p:pic>
        <p:nvPicPr>
          <p:cNvPr id="13" name="Picture 12" descr="C:\Users\CBCA\Dropbox\Wendy's Logo Files\CBCA LOGO SUITE\Full logo blue NSW\CBCA_full_logo_blue_no-tag_NSW.png"/>
          <p:cNvPicPr/>
          <p:nvPr/>
        </p:nvPicPr>
        <p:blipFill>
          <a:blip r:embed="rId6">
            <a:extLst>
              <a:ext uri="{28A0092B-C50C-407E-A947-70E740481C1C}">
                <a14:useLocalDpi xmlns:a14="http://schemas.microsoft.com/office/drawing/2010/main" val="0"/>
              </a:ext>
            </a:extLst>
          </a:blip>
          <a:srcRect/>
          <a:stretch>
            <a:fillRect/>
          </a:stretch>
        </p:blipFill>
        <p:spPr bwMode="auto">
          <a:xfrm>
            <a:off x="5591616" y="4365104"/>
            <a:ext cx="683895" cy="1230630"/>
          </a:xfrm>
          <a:prstGeom prst="rect">
            <a:avLst/>
          </a:prstGeom>
          <a:noFill/>
          <a:ln>
            <a:noFill/>
          </a:ln>
        </p:spPr>
      </p:pic>
      <p:pic>
        <p:nvPicPr>
          <p:cNvPr id="14" name="Picture 13" descr="http://1.bp.blogspot.com/-3qJYFPI1KM4/U6pwjclYtVI/AAAAAAAADDQ/kivN-HWb1iI/s1600/cbca_ws_logo+with+sig.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8657" y="4365104"/>
            <a:ext cx="511175" cy="1087120"/>
          </a:xfrm>
          <a:prstGeom prst="rect">
            <a:avLst/>
          </a:prstGeom>
          <a:noFill/>
          <a:ln>
            <a:noFill/>
          </a:ln>
        </p:spPr>
      </p:pic>
      <p:pic>
        <p:nvPicPr>
          <p:cNvPr id="15" name="Picture 14" descr="E:\AA JAC\CBCA\2015 BM sub branch\BM dragon logo update.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48" y="4390504"/>
            <a:ext cx="977265" cy="1036320"/>
          </a:xfrm>
          <a:prstGeom prst="rect">
            <a:avLst/>
          </a:prstGeom>
          <a:noFill/>
          <a:ln>
            <a:noFill/>
          </a:ln>
        </p:spPr>
      </p:pic>
    </p:spTree>
    <p:extLst>
      <p:ext uri="{BB962C8B-B14F-4D97-AF65-F5344CB8AC3E}">
        <p14:creationId xmlns:p14="http://schemas.microsoft.com/office/powerpoint/2010/main" val="34422830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lnSpcReduction="10000"/>
          </a:bodyPr>
          <a:lstStyle/>
          <a:p>
            <a:pPr marL="0" indent="0">
              <a:buNone/>
            </a:pPr>
            <a:r>
              <a:rPr lang="en-AU" dirty="0" smtClean="0"/>
              <a:t>	</a:t>
            </a:r>
            <a:r>
              <a:rPr lang="en-AU" dirty="0" smtClean="0">
                <a:solidFill>
                  <a:srgbClr val="0070C0"/>
                </a:solidFill>
                <a:latin typeface="Arial" panose="020B0604020202020204" pitchFamily="34" charset="0"/>
                <a:cs typeface="Arial" panose="020B0604020202020204" pitchFamily="34" charset="0"/>
              </a:rPr>
              <a:t>              </a:t>
            </a:r>
            <a:r>
              <a:rPr lang="en-AU" dirty="0" smtClean="0">
                <a:solidFill>
                  <a:schemeClr val="tx2"/>
                </a:solidFill>
                <a:latin typeface="Arial" panose="020B0604020202020204" pitchFamily="34" charset="0"/>
                <a:cs typeface="Arial" panose="020B0604020202020204" pitchFamily="34" charset="0"/>
              </a:rPr>
              <a:t> </a:t>
            </a:r>
            <a:r>
              <a:rPr lang="en-AU" sz="3600" b="1" dirty="0" smtClean="0">
                <a:solidFill>
                  <a:schemeClr val="tx2"/>
                </a:solidFill>
                <a:latin typeface="Arial" panose="020B0604020202020204" pitchFamily="34" charset="0"/>
                <a:cs typeface="Arial" panose="020B0604020202020204" pitchFamily="34" charset="0"/>
              </a:rPr>
              <a:t>AIMS </a:t>
            </a:r>
          </a:p>
          <a:p>
            <a:pPr marL="0" indent="0">
              <a:buNone/>
            </a:pPr>
            <a:endParaRPr lang="en-AU" sz="1200" dirty="0" smtClean="0"/>
          </a:p>
          <a:p>
            <a:pPr marL="0" indent="0">
              <a:buNone/>
            </a:pPr>
            <a:endParaRPr lang="en-AU" sz="2400" dirty="0" smtClean="0"/>
          </a:p>
          <a:p>
            <a:pPr marL="0" indent="0">
              <a:buNone/>
            </a:pPr>
            <a:r>
              <a:rPr lang="en-AU" sz="2400" dirty="0" smtClean="0"/>
              <a:t>* promote quality literature for young Australians</a:t>
            </a:r>
          </a:p>
          <a:p>
            <a:pPr marL="0" indent="0">
              <a:buNone/>
            </a:pPr>
            <a:r>
              <a:rPr lang="en-AU" sz="2400" dirty="0" smtClean="0"/>
              <a:t>* support Australian book creators</a:t>
            </a:r>
          </a:p>
          <a:p>
            <a:pPr marL="0" indent="0">
              <a:buNone/>
            </a:pPr>
            <a:r>
              <a:rPr lang="en-AU" sz="2400" dirty="0" smtClean="0"/>
              <a:t>* promote the role of literature professions </a:t>
            </a:r>
          </a:p>
          <a:p>
            <a:pPr marL="0" indent="0">
              <a:buNone/>
            </a:pPr>
            <a:r>
              <a:rPr lang="en-AU" sz="2400" dirty="0" smtClean="0"/>
              <a:t>* bring children and books together</a:t>
            </a:r>
          </a:p>
          <a:p>
            <a:pPr marL="0" indent="0">
              <a:buNone/>
            </a:pPr>
            <a:r>
              <a:rPr lang="en-AU" sz="2400" dirty="0" smtClean="0"/>
              <a:t>* celebrate outstanding contributions to children’s literature</a:t>
            </a:r>
          </a:p>
          <a:p>
            <a:pPr marL="0" indent="0">
              <a:buNone/>
            </a:pPr>
            <a:r>
              <a:rPr lang="en-AU" sz="2400" dirty="0" smtClean="0"/>
              <a:t>* promote book related activities</a:t>
            </a:r>
          </a:p>
          <a:p>
            <a:pPr>
              <a:buFont typeface="Arial" charset="0"/>
              <a:buChar char="•"/>
            </a:pPr>
            <a:r>
              <a:rPr lang="en-AU" sz="2400" dirty="0" smtClean="0"/>
              <a:t>administer awards </a:t>
            </a:r>
          </a:p>
          <a:p>
            <a:pPr marL="0" indent="0" algn="ctr">
              <a:buNone/>
            </a:pPr>
            <a:r>
              <a:rPr lang="en-AU" sz="1000" dirty="0" smtClean="0"/>
              <a:t>(adapted from </a:t>
            </a:r>
            <a:r>
              <a:rPr lang="en-AU" sz="1000" i="1" dirty="0" smtClean="0"/>
              <a:t>CBCA Notable Australian Children’s 2015)</a:t>
            </a:r>
            <a:endParaRPr lang="en-AU" sz="1000" i="1"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7240" y="407676"/>
            <a:ext cx="1368152" cy="613539"/>
          </a:xfrm>
          <a:prstGeom prst="rect">
            <a:avLst/>
          </a:prstGeom>
          <a:noFill/>
          <a:ln>
            <a:noFill/>
          </a:ln>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363909"/>
            <a:ext cx="1415840" cy="1206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661270" y="1363909"/>
            <a:ext cx="1224136" cy="1206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71505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a:xfrm>
            <a:off x="395536" y="1588602"/>
            <a:ext cx="8229600" cy="4525963"/>
          </a:xfrm>
        </p:spPr>
        <p:txBody>
          <a:bodyPr>
            <a:normAutofit/>
          </a:bodyPr>
          <a:lstStyle/>
          <a:p>
            <a:pPr marL="0" indent="0">
              <a:buNone/>
            </a:pPr>
            <a:r>
              <a:rPr lang="en-AU" dirty="0" smtClean="0"/>
              <a:t>                            </a:t>
            </a:r>
            <a:r>
              <a:rPr lang="en-AU" b="1" dirty="0" smtClean="0">
                <a:solidFill>
                  <a:srgbClr val="0070C0"/>
                </a:solidFill>
              </a:rPr>
              <a:t>LOOKING AHEAD </a:t>
            </a:r>
          </a:p>
          <a:p>
            <a:pPr marL="0" indent="0">
              <a:buNone/>
            </a:pPr>
            <a:endParaRPr lang="en-AU" b="1" dirty="0"/>
          </a:p>
          <a:p>
            <a:pPr marL="0" indent="0" algn="ctr">
              <a:buNone/>
            </a:pPr>
            <a:r>
              <a:rPr lang="en-AU" b="1" i="1" dirty="0" smtClean="0">
                <a:solidFill>
                  <a:srgbClr val="0070C0"/>
                </a:solidFill>
              </a:rPr>
              <a:t>The </a:t>
            </a:r>
            <a:r>
              <a:rPr lang="en-AU" b="1" i="1" dirty="0">
                <a:solidFill>
                  <a:srgbClr val="0070C0"/>
                </a:solidFill>
              </a:rPr>
              <a:t>12th National Conference of the </a:t>
            </a:r>
            <a:endParaRPr lang="en-AU" b="1" i="1" dirty="0" smtClean="0">
              <a:solidFill>
                <a:srgbClr val="0070C0"/>
              </a:solidFill>
            </a:endParaRPr>
          </a:p>
          <a:p>
            <a:pPr marL="0" indent="0" algn="ctr">
              <a:buNone/>
            </a:pPr>
            <a:r>
              <a:rPr lang="en-AU" b="1" i="1" dirty="0" smtClean="0">
                <a:solidFill>
                  <a:srgbClr val="0070C0"/>
                </a:solidFill>
              </a:rPr>
              <a:t>Children’s </a:t>
            </a:r>
            <a:r>
              <a:rPr lang="en-AU" b="1" i="1" dirty="0">
                <a:solidFill>
                  <a:srgbClr val="0070C0"/>
                </a:solidFill>
              </a:rPr>
              <a:t>Book Council of Australia</a:t>
            </a:r>
          </a:p>
          <a:p>
            <a:pPr marL="0" indent="0" algn="ctr">
              <a:buNone/>
            </a:pPr>
            <a:r>
              <a:rPr lang="en-AU" sz="2800" b="1" i="1" dirty="0" smtClean="0">
                <a:solidFill>
                  <a:srgbClr val="0070C0"/>
                </a:solidFill>
              </a:rPr>
              <a:t>Date: </a:t>
            </a:r>
            <a:r>
              <a:rPr lang="en-AU" sz="2800" b="1" i="1" dirty="0">
                <a:solidFill>
                  <a:srgbClr val="0070C0"/>
                </a:solidFill>
              </a:rPr>
              <a:t>20 – 21 May </a:t>
            </a:r>
            <a:r>
              <a:rPr lang="en-AU" sz="2800" b="1" i="1" dirty="0" smtClean="0">
                <a:solidFill>
                  <a:srgbClr val="0070C0"/>
                </a:solidFill>
              </a:rPr>
              <a:t>2016</a:t>
            </a:r>
          </a:p>
          <a:p>
            <a:pPr marL="0" indent="0" algn="ctr">
              <a:buNone/>
            </a:pPr>
            <a:r>
              <a:rPr lang="en-AU" sz="2800" b="1" i="1" dirty="0" smtClean="0">
                <a:solidFill>
                  <a:srgbClr val="0070C0"/>
                </a:solidFill>
              </a:rPr>
              <a:t>Location: </a:t>
            </a:r>
            <a:r>
              <a:rPr lang="en-AU" sz="2800" b="1" i="1" dirty="0">
                <a:solidFill>
                  <a:srgbClr val="0070C0"/>
                </a:solidFill>
              </a:rPr>
              <a:t>The Menzies Hotel, Sydney</a:t>
            </a:r>
          </a:p>
          <a:p>
            <a:pPr marL="0" indent="0">
              <a:buNone/>
            </a:pPr>
            <a:endParaRPr lang="en-AU" b="1" dirty="0" smtClean="0"/>
          </a:p>
          <a:p>
            <a:endParaRPr lang="en-AU"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 name="Picture 4" descr="C:\Users\Jackie\Downloads\CBCA_only_blue_tagline (1).jpg"/>
          <p:cNvPicPr/>
          <p:nvPr/>
        </p:nvPicPr>
        <p:blipFill rotWithShape="1">
          <a:blip r:embed="rId3">
            <a:extLst>
              <a:ext uri="{28A0092B-C50C-407E-A947-70E740481C1C}">
                <a14:useLocalDpi xmlns:a14="http://schemas.microsoft.com/office/drawing/2010/main" val="0"/>
              </a:ext>
            </a:extLst>
          </a:blip>
          <a:srcRect b="60922"/>
          <a:stretch/>
        </p:blipFill>
        <p:spPr bwMode="auto">
          <a:xfrm>
            <a:off x="3304460" y="5013176"/>
            <a:ext cx="2347660" cy="1080120"/>
          </a:xfrm>
          <a:prstGeom prst="rect">
            <a:avLst/>
          </a:prstGeom>
          <a:noFill/>
          <a:ln>
            <a:noFill/>
          </a:ln>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80" t="13170" r="6273" b="12087"/>
          <a:stretch/>
        </p:blipFill>
        <p:spPr bwMode="auto">
          <a:xfrm>
            <a:off x="1187623" y="1484784"/>
            <a:ext cx="1855433" cy="90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80" t="13170" r="6273" b="12087"/>
          <a:stretch/>
        </p:blipFill>
        <p:spPr bwMode="auto">
          <a:xfrm>
            <a:off x="6014140" y="1484784"/>
            <a:ext cx="1855433" cy="905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6822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a:bodyPr>
          <a:lstStyle/>
          <a:p>
            <a:pPr marL="0" indent="0" algn="ctr">
              <a:buNone/>
            </a:pPr>
            <a:r>
              <a:rPr lang="en-AU" sz="2800" b="1" dirty="0" smtClean="0">
                <a:solidFill>
                  <a:schemeClr val="tx2"/>
                </a:solidFill>
              </a:rPr>
              <a:t>2016 CONFERENCE </a:t>
            </a:r>
            <a:r>
              <a:rPr lang="en-AU" sz="2800" b="1" dirty="0">
                <a:solidFill>
                  <a:schemeClr val="tx2"/>
                </a:solidFill>
              </a:rPr>
              <a:t>THEME: </a:t>
            </a:r>
            <a:endParaRPr lang="en-AU" sz="2800" b="1" dirty="0" smtClean="0">
              <a:solidFill>
                <a:schemeClr val="tx2"/>
              </a:solidFill>
            </a:endParaRPr>
          </a:p>
          <a:p>
            <a:pPr marL="0" indent="0" algn="ctr">
              <a:buNone/>
            </a:pPr>
            <a:r>
              <a:rPr lang="en-AU" sz="2800" b="1" i="1" dirty="0" smtClean="0">
                <a:solidFill>
                  <a:srgbClr val="0070C0"/>
                </a:solidFill>
              </a:rPr>
              <a:t>READ</a:t>
            </a:r>
            <a:r>
              <a:rPr lang="en-AU" sz="2800" b="1" i="1" dirty="0">
                <a:solidFill>
                  <a:srgbClr val="0070C0"/>
                </a:solidFill>
              </a:rPr>
              <a:t>: myriad possibilities</a:t>
            </a:r>
          </a:p>
          <a:p>
            <a:pPr marL="0" indent="0" algn="ctr">
              <a:buNone/>
            </a:pPr>
            <a:r>
              <a:rPr lang="en-AU" dirty="0"/>
              <a:t> </a:t>
            </a:r>
            <a:r>
              <a:rPr lang="en-AU" sz="3000" i="1" dirty="0"/>
              <a:t>Books may not change our suffering, books may not protect us from evil, books may not tell us</a:t>
            </a:r>
            <a:r>
              <a:rPr lang="en-AU" sz="3000" dirty="0"/>
              <a:t> </a:t>
            </a:r>
            <a:r>
              <a:rPr lang="en-AU" sz="3000" i="1" dirty="0"/>
              <a:t>what is good or what is beautiful, and they will certainly not shield us from the common fate of the grave. But books grant us myriad possibilities: the possibility of change, the possibility of illumination.</a:t>
            </a:r>
            <a:endParaRPr lang="en-AU" sz="3000" dirty="0"/>
          </a:p>
          <a:p>
            <a:pPr marL="0" indent="0" algn="ctr">
              <a:buNone/>
            </a:pPr>
            <a:r>
              <a:rPr lang="en-AU" sz="2000" i="1" dirty="0"/>
              <a:t>Alberto </a:t>
            </a:r>
            <a:r>
              <a:rPr lang="en-AU" sz="2000" i="1" dirty="0" err="1"/>
              <a:t>Manguel</a:t>
            </a:r>
            <a:endParaRPr lang="en-AU" sz="2000" dirty="0"/>
          </a:p>
          <a:p>
            <a:pPr marL="0" indent="0">
              <a:buNone/>
            </a:pPr>
            <a:endParaRPr lang="en-AU" dirty="0">
              <a:solidFill>
                <a:schemeClr val="tx2"/>
              </a:solidFill>
            </a:endParaRPr>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Tree>
    <p:extLst>
      <p:ext uri="{BB962C8B-B14F-4D97-AF65-F5344CB8AC3E}">
        <p14:creationId xmlns:p14="http://schemas.microsoft.com/office/powerpoint/2010/main" val="3442283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AU" dirty="0">
                <a:solidFill>
                  <a:schemeClr val="tx2"/>
                </a:solidFill>
              </a:rPr>
              <a:t>THE </a:t>
            </a:r>
            <a:r>
              <a:rPr lang="en-AU" dirty="0" smtClean="0">
                <a:solidFill>
                  <a:schemeClr val="tx2"/>
                </a:solidFill>
              </a:rPr>
              <a:t>END . . . </a:t>
            </a:r>
            <a:r>
              <a:rPr lang="en-AU" sz="4200" b="1" dirty="0" smtClean="0">
                <a:solidFill>
                  <a:schemeClr val="tx2"/>
                </a:solidFill>
              </a:rPr>
              <a:t>AND</a:t>
            </a:r>
            <a:r>
              <a:rPr lang="en-AU" dirty="0" smtClean="0">
                <a:solidFill>
                  <a:schemeClr val="tx2"/>
                </a:solidFill>
              </a:rPr>
              <a:t> THE </a:t>
            </a:r>
            <a:r>
              <a:rPr lang="en-AU" dirty="0">
                <a:solidFill>
                  <a:schemeClr val="tx2"/>
                </a:solidFill>
              </a:rPr>
              <a:t>BEGINNING</a:t>
            </a:r>
          </a:p>
          <a:p>
            <a:endParaRPr lang="en-AU" dirty="0" smtClean="0"/>
          </a:p>
          <a:p>
            <a:pPr marL="0" indent="0" algn="ctr">
              <a:buNone/>
            </a:pPr>
            <a:r>
              <a:rPr lang="en-US" dirty="0"/>
              <a:t>Please join </a:t>
            </a:r>
            <a:r>
              <a:rPr lang="en-US" dirty="0" smtClean="0"/>
              <a:t>with us in </a:t>
            </a:r>
          </a:p>
          <a:p>
            <a:pPr marL="0" indent="0" algn="ctr">
              <a:buNone/>
            </a:pPr>
            <a:r>
              <a:rPr lang="en-US" i="1" dirty="0" smtClean="0"/>
              <a:t>Engaging the Community </a:t>
            </a:r>
          </a:p>
          <a:p>
            <a:pPr marL="0" indent="0" algn="ctr">
              <a:buNone/>
            </a:pPr>
            <a:r>
              <a:rPr lang="en-US" i="1" dirty="0" smtClean="0"/>
              <a:t>with Literature </a:t>
            </a:r>
          </a:p>
          <a:p>
            <a:pPr marL="0" indent="0" algn="ctr">
              <a:buNone/>
            </a:pPr>
            <a:r>
              <a:rPr lang="en-US" i="1" dirty="0" smtClean="0"/>
              <a:t>or Young Australians.</a:t>
            </a:r>
          </a:p>
          <a:p>
            <a:pPr marL="0" indent="0" algn="ctr">
              <a:buNone/>
            </a:pPr>
            <a:r>
              <a:rPr lang="en-US" dirty="0" smtClean="0"/>
              <a:t>Happy reading always -  </a:t>
            </a:r>
          </a:p>
          <a:p>
            <a:pPr marL="0" indent="0" algn="ctr">
              <a:buNone/>
            </a:pPr>
            <a:endParaRPr lang="en-AU" dirty="0" smtClean="0"/>
          </a:p>
          <a:p>
            <a:pPr marL="0" indent="0" algn="ctr">
              <a:buNone/>
            </a:pPr>
            <a:r>
              <a:rPr lang="en-US" b="1" dirty="0" smtClean="0">
                <a:solidFill>
                  <a:schemeClr val="tx2"/>
                </a:solidFill>
              </a:rPr>
              <a:t>Children’s </a:t>
            </a:r>
            <a:r>
              <a:rPr lang="en-US" b="1" dirty="0">
                <a:solidFill>
                  <a:schemeClr val="tx2"/>
                </a:solidFill>
              </a:rPr>
              <a:t>Book Council </a:t>
            </a:r>
            <a:r>
              <a:rPr lang="en-US" b="1" dirty="0" smtClean="0">
                <a:solidFill>
                  <a:schemeClr val="tx2"/>
                </a:solidFill>
              </a:rPr>
              <a:t>NSW  </a:t>
            </a:r>
            <a:r>
              <a:rPr lang="en-US" b="1" dirty="0" err="1" smtClean="0">
                <a:solidFill>
                  <a:schemeClr val="tx2"/>
                </a:solidFill>
              </a:rPr>
              <a:t>Inc</a:t>
            </a:r>
            <a:endParaRPr lang="en-US" b="1" dirty="0" smtClean="0">
              <a:solidFill>
                <a:schemeClr val="tx2"/>
              </a:solidFill>
            </a:endParaRPr>
          </a:p>
          <a:p>
            <a:pPr marL="0" indent="0" algn="ctr">
              <a:buNone/>
            </a:pPr>
            <a:r>
              <a:rPr lang="en-US" i="1" dirty="0" smtClean="0">
                <a:solidFill>
                  <a:schemeClr val="tx2"/>
                </a:solidFill>
              </a:rPr>
              <a:t>Since 1945 – Your connection to story</a:t>
            </a:r>
            <a:endParaRPr lang="en-AU" i="1" dirty="0">
              <a:solidFill>
                <a:schemeClr val="tx2"/>
              </a:solidFill>
            </a:endParaRPr>
          </a:p>
          <a:p>
            <a:endParaRPr lang="en-AU" dirty="0" smtClean="0">
              <a:solidFill>
                <a:schemeClr val="tx2"/>
              </a:solidFill>
            </a:endParaRPr>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 name="Picture 4" descr="C:\Users\Jackie\Downloads\CBCA_full_logo_blue_no-tag_NSW.png"/>
          <p:cNvPicPr/>
          <p:nvPr/>
        </p:nvPicPr>
        <p:blipFill>
          <a:blip r:embed="rId3">
            <a:extLst>
              <a:ext uri="{28A0092B-C50C-407E-A947-70E740481C1C}">
                <a14:useLocalDpi xmlns:a14="http://schemas.microsoft.com/office/drawing/2010/main" val="0"/>
              </a:ext>
            </a:extLst>
          </a:blip>
          <a:srcRect/>
          <a:stretch>
            <a:fillRect/>
          </a:stretch>
        </p:blipFill>
        <p:spPr bwMode="auto">
          <a:xfrm>
            <a:off x="1463454" y="2492896"/>
            <a:ext cx="1323344" cy="2014142"/>
          </a:xfrm>
          <a:prstGeom prst="rect">
            <a:avLst/>
          </a:prstGeom>
          <a:noFill/>
          <a:ln>
            <a:noFill/>
          </a:ln>
        </p:spPr>
      </p:pic>
      <p:pic>
        <p:nvPicPr>
          <p:cNvPr id="6" name="Picture 5" descr="C:\Users\Jackie\Downloads\CBCA_full_logo_blue_no-tag_NSW.png"/>
          <p:cNvPicPr/>
          <p:nvPr/>
        </p:nvPicPr>
        <p:blipFill>
          <a:blip r:embed="rId3">
            <a:extLst>
              <a:ext uri="{28A0092B-C50C-407E-A947-70E740481C1C}">
                <a14:useLocalDpi xmlns:a14="http://schemas.microsoft.com/office/drawing/2010/main" val="0"/>
              </a:ext>
            </a:extLst>
          </a:blip>
          <a:srcRect/>
          <a:stretch>
            <a:fillRect/>
          </a:stretch>
        </p:blipFill>
        <p:spPr bwMode="auto">
          <a:xfrm>
            <a:off x="6677787" y="2492896"/>
            <a:ext cx="1323344" cy="2067765"/>
          </a:xfrm>
          <a:prstGeom prst="rect">
            <a:avLst/>
          </a:prstGeom>
          <a:noFill/>
          <a:ln>
            <a:noFill/>
          </a:ln>
        </p:spPr>
      </p:pic>
    </p:spTree>
    <p:extLst>
      <p:ext uri="{BB962C8B-B14F-4D97-AF65-F5344CB8AC3E}">
        <p14:creationId xmlns:p14="http://schemas.microsoft.com/office/powerpoint/2010/main" val="3953794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pic>
        <p:nvPicPr>
          <p:cNvPr id="4" name="Picture 3" descr="C:\Users\Jackie\Downloads\image.png"/>
          <p:cNvPicPr/>
          <p:nvPr/>
        </p:nvPicPr>
        <p:blipFill>
          <a:blip r:embed="rId2">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5" name="Content Placeholder 4" descr="C:\Users\Jackie\Downloads\CBCA_full_logo_blue_no-tag_NSW.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75856" y="1700808"/>
            <a:ext cx="2664296" cy="3888432"/>
          </a:xfrm>
          <a:prstGeom prst="rect">
            <a:avLst/>
          </a:prstGeom>
          <a:noFill/>
          <a:ln>
            <a:noFill/>
          </a:ln>
        </p:spPr>
      </p:pic>
    </p:spTree>
    <p:extLst>
      <p:ext uri="{BB962C8B-B14F-4D97-AF65-F5344CB8AC3E}">
        <p14:creationId xmlns:p14="http://schemas.microsoft.com/office/powerpoint/2010/main" val="3140870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AU" sz="1100" i="1" dirty="0" smtClean="0"/>
              <a:t>                CBCA NSW :: Engaging the community with literature for young Australians</a:t>
            </a:r>
            <a:endParaRPr lang="en-AU" sz="1100" i="1" dirty="0"/>
          </a:p>
        </p:txBody>
      </p:sp>
      <p:sp>
        <p:nvSpPr>
          <p:cNvPr id="3" name="Content Placeholder 2"/>
          <p:cNvSpPr>
            <a:spLocks noGrp="1"/>
          </p:cNvSpPr>
          <p:nvPr>
            <p:ph idx="1"/>
          </p:nvPr>
        </p:nvSpPr>
        <p:spPr/>
        <p:txBody>
          <a:bodyPr/>
          <a:lstStyle/>
          <a:p>
            <a:pPr marL="0" indent="0">
              <a:buNone/>
            </a:pPr>
            <a:endParaRPr lang="en-AU" dirty="0"/>
          </a:p>
        </p:txBody>
      </p:sp>
      <p:pic>
        <p:nvPicPr>
          <p:cNvPr id="4" name="Picture 3" descr="cbc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653" y="640347"/>
            <a:ext cx="133350" cy="267648"/>
          </a:xfrm>
          <a:prstGeom prst="rect">
            <a:avLst/>
          </a:prstGeom>
          <a:noFill/>
          <a:ln>
            <a:noFill/>
          </a:ln>
        </p:spPr>
      </p:pic>
    </p:spTree>
    <p:extLst>
      <p:ext uri="{BB962C8B-B14F-4D97-AF65-F5344CB8AC3E}">
        <p14:creationId xmlns:p14="http://schemas.microsoft.com/office/powerpoint/2010/main" val="826490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AU" sz="1100" i="1" dirty="0" smtClean="0"/>
              <a:t>                                           </a:t>
            </a:r>
            <a:r>
              <a:rPr lang="en-AU" sz="1100" b="1" dirty="0">
                <a:solidFill>
                  <a:srgbClr val="0070C0"/>
                </a:solidFill>
              </a:rPr>
              <a:t>CBCA and more – Supporting your connection to story</a:t>
            </a:r>
            <a:endParaRPr lang="en-AU" sz="1100" i="1" dirty="0"/>
          </a:p>
        </p:txBody>
      </p:sp>
      <p:sp>
        <p:nvSpPr>
          <p:cNvPr id="3" name="Content Placeholder 2"/>
          <p:cNvSpPr>
            <a:spLocks noGrp="1"/>
          </p:cNvSpPr>
          <p:nvPr>
            <p:ph idx="1"/>
          </p:nvPr>
        </p:nvSpPr>
        <p:spPr/>
        <p:txBody>
          <a:bodyPr/>
          <a:lstStyle/>
          <a:p>
            <a:pPr marL="0" indent="0" algn="ctr">
              <a:buNone/>
            </a:pPr>
            <a:r>
              <a:rPr lang="en-AU" b="1" dirty="0" smtClean="0">
                <a:solidFill>
                  <a:schemeClr val="tx2"/>
                </a:solidFill>
              </a:rPr>
              <a:t>Membership </a:t>
            </a:r>
            <a:r>
              <a:rPr lang="en-AU" b="1" dirty="0">
                <a:solidFill>
                  <a:schemeClr val="tx2"/>
                </a:solidFill>
              </a:rPr>
              <a:t>of the </a:t>
            </a:r>
            <a:r>
              <a:rPr lang="en-AU" b="1" dirty="0" smtClean="0">
                <a:solidFill>
                  <a:schemeClr val="tx2"/>
                </a:solidFill>
              </a:rPr>
              <a:t>CBCA NSW Branch</a:t>
            </a:r>
          </a:p>
          <a:p>
            <a:pPr marL="0" indent="0" algn="ctr">
              <a:buNone/>
            </a:pPr>
            <a:r>
              <a:rPr lang="en-AU" b="1" dirty="0" smtClean="0">
                <a:solidFill>
                  <a:schemeClr val="tx2"/>
                </a:solidFill>
              </a:rPr>
              <a:t> </a:t>
            </a:r>
            <a:r>
              <a:rPr lang="en-AU" b="1" dirty="0">
                <a:solidFill>
                  <a:schemeClr val="tx2"/>
                </a:solidFill>
              </a:rPr>
              <a:t>is open to anyone interested in </a:t>
            </a:r>
            <a:endParaRPr lang="en-AU" b="1" dirty="0" smtClean="0">
              <a:solidFill>
                <a:schemeClr val="tx2"/>
              </a:solidFill>
            </a:endParaRPr>
          </a:p>
          <a:p>
            <a:pPr marL="0" indent="0" algn="ctr">
              <a:buNone/>
            </a:pPr>
            <a:r>
              <a:rPr lang="en-AU" b="1" dirty="0" smtClean="0">
                <a:solidFill>
                  <a:schemeClr val="tx2"/>
                </a:solidFill>
              </a:rPr>
              <a:t>bringing </a:t>
            </a:r>
            <a:r>
              <a:rPr lang="en-AU" b="1" dirty="0">
                <a:solidFill>
                  <a:schemeClr val="tx2"/>
                </a:solidFill>
              </a:rPr>
              <a:t>children and good books together—parents, teachers, librarians, students, publishers, booksellers, journalists</a:t>
            </a:r>
            <a:r>
              <a:rPr lang="en-AU" b="1" dirty="0" smtClean="0">
                <a:solidFill>
                  <a:schemeClr val="tx2"/>
                </a:solidFill>
              </a:rPr>
              <a:t>,</a:t>
            </a:r>
          </a:p>
          <a:p>
            <a:pPr marL="0" indent="0" algn="ctr">
              <a:buNone/>
            </a:pPr>
            <a:r>
              <a:rPr lang="en-AU" b="1" dirty="0" smtClean="0">
                <a:solidFill>
                  <a:schemeClr val="tx2"/>
                </a:solidFill>
              </a:rPr>
              <a:t> authors and </a:t>
            </a:r>
            <a:r>
              <a:rPr lang="en-AU" b="1" dirty="0">
                <a:solidFill>
                  <a:schemeClr val="tx2"/>
                </a:solidFill>
              </a:rPr>
              <a:t>illustrators</a:t>
            </a:r>
            <a:r>
              <a:rPr lang="en-AU" b="1" dirty="0" smtClean="0">
                <a:solidFill>
                  <a:schemeClr val="tx2"/>
                </a:solidFill>
              </a:rPr>
              <a:t>.</a:t>
            </a:r>
          </a:p>
          <a:p>
            <a:pPr marL="0" indent="0" algn="ctr">
              <a:buNone/>
            </a:pPr>
            <a:endParaRPr lang="en-AU" b="1" dirty="0">
              <a:solidFill>
                <a:schemeClr val="tx2"/>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295" y="5056175"/>
            <a:ext cx="3888432" cy="853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Users\Jackie\Downloads\CBCA_full-logo_blue_tagline.jpg"/>
          <p:cNvPicPr/>
          <p:nvPr/>
        </p:nvPicPr>
        <p:blipFill>
          <a:blip r:embed="rId3">
            <a:extLst>
              <a:ext uri="{28A0092B-C50C-407E-A947-70E740481C1C}">
                <a14:useLocalDpi xmlns:a14="http://schemas.microsoft.com/office/drawing/2010/main" val="0"/>
              </a:ext>
            </a:extLst>
          </a:blip>
          <a:srcRect/>
          <a:stretch>
            <a:fillRect/>
          </a:stretch>
        </p:blipFill>
        <p:spPr bwMode="auto">
          <a:xfrm>
            <a:off x="467544" y="4956002"/>
            <a:ext cx="2044497" cy="1054030"/>
          </a:xfrm>
          <a:prstGeom prst="rect">
            <a:avLst/>
          </a:prstGeom>
          <a:noFill/>
          <a:ln>
            <a:noFill/>
          </a:ln>
        </p:spPr>
      </p:pic>
      <p:pic>
        <p:nvPicPr>
          <p:cNvPr id="9" name="Picture 8" descr="C:\Users\Jackie\Downloads\CBCA_full-logo_blue_tagline.jpg"/>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956002"/>
            <a:ext cx="2044497" cy="1054030"/>
          </a:xfrm>
          <a:prstGeom prst="rect">
            <a:avLst/>
          </a:prstGeom>
          <a:noFill/>
          <a:ln>
            <a:noFill/>
          </a:ln>
        </p:spPr>
      </p:pic>
      <p:pic>
        <p:nvPicPr>
          <p:cNvPr id="10" name="Picture 9"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548680"/>
            <a:ext cx="1368152" cy="613539"/>
          </a:xfrm>
          <a:prstGeom prst="rect">
            <a:avLst/>
          </a:prstGeom>
          <a:noFill/>
          <a:ln>
            <a:noFill/>
          </a:ln>
        </p:spPr>
      </p:pic>
    </p:spTree>
    <p:extLst>
      <p:ext uri="{BB962C8B-B14F-4D97-AF65-F5344CB8AC3E}">
        <p14:creationId xmlns:p14="http://schemas.microsoft.com/office/powerpoint/2010/main" val="45583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3050"/>
            <a:ext cx="6768752" cy="851694"/>
          </a:xfrm>
        </p:spPr>
        <p:txBody>
          <a:bodyPr>
            <a:normAutofit/>
          </a:bodyPr>
          <a:lstStyle/>
          <a:p>
            <a:pPr algn="l"/>
            <a:r>
              <a:rPr lang="en-AU" sz="1200" b="1" dirty="0" smtClean="0">
                <a:solidFill>
                  <a:srgbClr val="0070C0"/>
                </a:solidFill>
              </a:rPr>
              <a:t>                                              CBCA </a:t>
            </a:r>
            <a:r>
              <a:rPr lang="en-AU" sz="1200" b="1" dirty="0">
                <a:solidFill>
                  <a:srgbClr val="0070C0"/>
                </a:solidFill>
              </a:rPr>
              <a:t>and more – </a:t>
            </a:r>
            <a:r>
              <a:rPr lang="en-AU" sz="1200" b="1" dirty="0" smtClean="0">
                <a:solidFill>
                  <a:srgbClr val="0070C0"/>
                </a:solidFill>
              </a:rPr>
              <a:t>supporting </a:t>
            </a:r>
            <a:r>
              <a:rPr lang="en-AU" sz="1200" b="1" dirty="0">
                <a:solidFill>
                  <a:srgbClr val="0070C0"/>
                </a:solidFill>
              </a:rPr>
              <a:t>your connection to story</a:t>
            </a:r>
            <a:endParaRPr lang="en-AU" sz="1200" dirty="0"/>
          </a:p>
        </p:txBody>
      </p:sp>
      <p:sp>
        <p:nvSpPr>
          <p:cNvPr id="3" name="Content Placeholder 2"/>
          <p:cNvSpPr>
            <a:spLocks noGrp="1"/>
          </p:cNvSpPr>
          <p:nvPr>
            <p:ph idx="1"/>
          </p:nvPr>
        </p:nvSpPr>
        <p:spPr>
          <a:xfrm>
            <a:off x="3575050" y="1412776"/>
            <a:ext cx="5111750" cy="4713387"/>
          </a:xfrm>
        </p:spPr>
        <p:txBody>
          <a:bodyPr/>
          <a:lstStyle/>
          <a:p>
            <a:pPr marL="0" indent="0" algn="ctr">
              <a:buNone/>
            </a:pPr>
            <a:endParaRPr lang="en-AU" b="1" dirty="0" smtClean="0"/>
          </a:p>
          <a:p>
            <a:pPr marL="0" indent="0" algn="ctr">
              <a:buNone/>
            </a:pPr>
            <a:r>
              <a:rPr lang="en-AU" b="1" dirty="0" smtClean="0">
                <a:solidFill>
                  <a:schemeClr val="tx2"/>
                </a:solidFill>
              </a:rPr>
              <a:t>National</a:t>
            </a:r>
          </a:p>
          <a:p>
            <a:pPr marL="0" indent="0" algn="ctr">
              <a:buNone/>
            </a:pPr>
            <a:endParaRPr lang="en-AU" sz="1400" b="1" dirty="0" smtClean="0">
              <a:solidFill>
                <a:schemeClr val="tx2"/>
              </a:solidFill>
            </a:endParaRPr>
          </a:p>
          <a:p>
            <a:pPr marL="0" indent="0" algn="ctr">
              <a:buNone/>
            </a:pPr>
            <a:r>
              <a:rPr lang="en-AU" b="1" dirty="0" smtClean="0">
                <a:solidFill>
                  <a:schemeClr val="tx2"/>
                </a:solidFill>
              </a:rPr>
              <a:t>*Book Week themes, judging and awards</a:t>
            </a:r>
          </a:p>
          <a:p>
            <a:pPr marL="0" indent="0" algn="ctr">
              <a:buNone/>
            </a:pPr>
            <a:r>
              <a:rPr lang="en-AU" b="1" dirty="0" smtClean="0">
                <a:solidFill>
                  <a:schemeClr val="tx2"/>
                </a:solidFill>
              </a:rPr>
              <a:t>*Reading Time journal</a:t>
            </a:r>
          </a:p>
          <a:p>
            <a:pPr marL="0" indent="0" algn="ctr">
              <a:buNone/>
            </a:pPr>
            <a:endParaRPr lang="en-AU" b="1" dirty="0">
              <a:solidFill>
                <a:schemeClr val="tx2"/>
              </a:solidFill>
            </a:endParaRPr>
          </a:p>
        </p:txBody>
      </p:sp>
      <p:sp>
        <p:nvSpPr>
          <p:cNvPr id="5" name="Text Placeholder 4"/>
          <p:cNvSpPr>
            <a:spLocks noGrp="1"/>
          </p:cNvSpPr>
          <p:nvPr>
            <p:ph type="body" sz="half" idx="2"/>
          </p:nvPr>
        </p:nvSpPr>
        <p:spPr>
          <a:xfrm>
            <a:off x="451235" y="1412776"/>
            <a:ext cx="3008313" cy="4691063"/>
          </a:xfrm>
        </p:spPr>
        <p:txBody>
          <a:bodyPr>
            <a:normAutofit lnSpcReduction="10000"/>
          </a:bodyPr>
          <a:lstStyle/>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endParaRPr lang="en-AU" dirty="0"/>
          </a:p>
          <a:p>
            <a:endParaRPr lang="en-AU" dirty="0" smtClean="0"/>
          </a:p>
          <a:p>
            <a:r>
              <a:rPr lang="en-AU" sz="2400" b="1" dirty="0" smtClean="0">
                <a:solidFill>
                  <a:srgbClr val="0070C0"/>
                </a:solidFill>
              </a:rPr>
              <a:t>       </a:t>
            </a:r>
            <a:r>
              <a:rPr lang="en-AU" sz="2800" b="1" dirty="0" smtClean="0">
                <a:solidFill>
                  <a:srgbClr val="0070C0"/>
                </a:solidFill>
              </a:rPr>
              <a:t>Layers </a:t>
            </a:r>
            <a:r>
              <a:rPr lang="en-AU" sz="2800" b="1" dirty="0">
                <a:solidFill>
                  <a:srgbClr val="0070C0"/>
                </a:solidFill>
              </a:rPr>
              <a:t>of CBCA</a:t>
            </a:r>
          </a:p>
          <a:p>
            <a:endParaRPr lang="en-A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842" y="1844824"/>
            <a:ext cx="2763486" cy="36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C:\Users\Jackie\Downloads\image.png"/>
          <p:cNvPicPr/>
          <p:nvPr/>
        </p:nvPicPr>
        <p:blipFill>
          <a:blip r:embed="rId4">
            <a:extLst>
              <a:ext uri="{28A0092B-C50C-407E-A947-70E740481C1C}">
                <a14:useLocalDpi xmlns:a14="http://schemas.microsoft.com/office/drawing/2010/main" val="0"/>
              </a:ext>
            </a:extLst>
          </a:blip>
          <a:srcRect/>
          <a:stretch>
            <a:fillRect/>
          </a:stretch>
        </p:blipFill>
        <p:spPr bwMode="auto">
          <a:xfrm>
            <a:off x="584177" y="548680"/>
            <a:ext cx="1368152" cy="613539"/>
          </a:xfrm>
          <a:prstGeom prst="rect">
            <a:avLst/>
          </a:prstGeom>
          <a:noFill/>
          <a:ln>
            <a:noFill/>
          </a:ln>
        </p:spPr>
      </p:pic>
    </p:spTree>
    <p:extLst>
      <p:ext uri="{BB962C8B-B14F-4D97-AF65-F5344CB8AC3E}">
        <p14:creationId xmlns:p14="http://schemas.microsoft.com/office/powerpoint/2010/main" val="2787150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lstStyle/>
          <a:p>
            <a:pPr marL="0" indent="0" algn="ctr">
              <a:buNone/>
            </a:pPr>
            <a:r>
              <a:rPr lang="en-AU" b="1" dirty="0" smtClean="0">
                <a:solidFill>
                  <a:srgbClr val="0070C0"/>
                </a:solidFill>
              </a:rPr>
              <a:t>Book Week themes</a:t>
            </a:r>
          </a:p>
          <a:p>
            <a:pPr algn="ctr"/>
            <a:endParaRPr lang="en-AU" b="1" dirty="0" smtClean="0">
              <a:solidFill>
                <a:srgbClr val="C00000"/>
              </a:solidFill>
            </a:endParaRPr>
          </a:p>
          <a:p>
            <a:endParaRPr lang="en-AU" b="1" dirty="0" smtClean="0">
              <a:solidFill>
                <a:srgbClr val="C00000"/>
              </a:solidFill>
            </a:endParaRPr>
          </a:p>
          <a:p>
            <a:endParaRPr lang="en-AU" b="1" dirty="0" smtClean="0">
              <a:solidFill>
                <a:srgbClr val="C00000"/>
              </a:solidFill>
            </a:endParaRPr>
          </a:p>
          <a:p>
            <a:endParaRPr lang="en-AU" b="1" dirty="0" smtClean="0">
              <a:solidFill>
                <a:srgbClr val="C00000"/>
              </a:solidFill>
            </a:endParaRPr>
          </a:p>
          <a:p>
            <a:endParaRPr lang="en-AU" dirty="0" smtClean="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9103" y="2572563"/>
            <a:ext cx="858850" cy="11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https://amrlibraries.files.wordpress.com/2013/08/bookweekposter2013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2591121"/>
            <a:ext cx="845530" cy="1156336"/>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4487" y="2609356"/>
            <a:ext cx="838518" cy="120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2714" y="2609356"/>
            <a:ext cx="859287" cy="1193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6159" y="2767900"/>
            <a:ext cx="1002327" cy="80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3914" y="3872443"/>
            <a:ext cx="2742245" cy="713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27984" y="4674702"/>
            <a:ext cx="1314823" cy="948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9578" y="4674702"/>
            <a:ext cx="922149" cy="1144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1"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33207" y="4678475"/>
            <a:ext cx="828794" cy="116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56159" y="4674702"/>
            <a:ext cx="858967" cy="119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5" name="Picture 15"/>
          <p:cNvPicPr>
            <a:picLocks noChangeAspect="1" noChangeArrowheads="1"/>
          </p:cNvPicPr>
          <p:nvPr/>
        </p:nvPicPr>
        <p:blipFill rotWithShape="1">
          <a:blip r:embed="rId14">
            <a:extLst>
              <a:ext uri="{28A0092B-C50C-407E-A947-70E740481C1C}">
                <a14:useLocalDpi xmlns:a14="http://schemas.microsoft.com/office/drawing/2010/main" val="0"/>
              </a:ext>
            </a:extLst>
          </a:blip>
          <a:srcRect l="16093" t="3086" r="19538" b="4255"/>
          <a:stretch/>
        </p:blipFill>
        <p:spPr bwMode="auto">
          <a:xfrm>
            <a:off x="1187624" y="2348880"/>
            <a:ext cx="2490691" cy="358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873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sp>
        <p:nvSpPr>
          <p:cNvPr id="3" name="Content Placeholder 2"/>
          <p:cNvSpPr>
            <a:spLocks noGrp="1"/>
          </p:cNvSpPr>
          <p:nvPr>
            <p:ph idx="1"/>
          </p:nvPr>
        </p:nvSpPr>
        <p:spPr/>
        <p:txBody>
          <a:bodyPr>
            <a:normAutofit/>
          </a:bodyPr>
          <a:lstStyle/>
          <a:p>
            <a:pPr marL="0" indent="0" algn="ctr">
              <a:buNone/>
            </a:pPr>
            <a:r>
              <a:rPr lang="en-AU" b="1" dirty="0" smtClean="0">
                <a:solidFill>
                  <a:schemeClr val="tx2"/>
                </a:solidFill>
              </a:rPr>
              <a:t>Book of the Year Judging</a:t>
            </a:r>
          </a:p>
          <a:p>
            <a:pPr marL="0" indent="0" algn="ctr">
              <a:buNone/>
            </a:pPr>
            <a:r>
              <a:rPr lang="en-AU" dirty="0" smtClean="0">
                <a:solidFill>
                  <a:schemeClr val="tx2"/>
                </a:solidFill>
              </a:rPr>
              <a:t>    			</a:t>
            </a:r>
            <a:r>
              <a:rPr lang="en-AU" b="1" dirty="0" smtClean="0">
                <a:solidFill>
                  <a:schemeClr val="tx2"/>
                </a:solidFill>
              </a:rPr>
              <a:t>NSW Judge – Cathie Tasker </a:t>
            </a:r>
          </a:p>
          <a:p>
            <a:pPr marL="0" indent="0" algn="ctr">
              <a:buNone/>
            </a:pPr>
            <a:r>
              <a:rPr lang="en-AU" dirty="0" smtClean="0"/>
              <a:t>			</a:t>
            </a:r>
            <a:r>
              <a:rPr lang="en-AU" i="1" dirty="0" smtClean="0"/>
              <a:t>I </a:t>
            </a:r>
            <a:r>
              <a:rPr lang="en-AU" i="1" dirty="0"/>
              <a:t>am a reader.</a:t>
            </a:r>
            <a:r>
              <a:rPr lang="en-AU" sz="2200" i="1" dirty="0"/>
              <a:t> I love reading, assessing </a:t>
            </a:r>
            <a:r>
              <a:rPr lang="en-AU" sz="2200" i="1" dirty="0" smtClean="0"/>
              <a:t>			and </a:t>
            </a:r>
            <a:r>
              <a:rPr lang="en-AU" sz="2200" i="1" dirty="0"/>
              <a:t>sharing books, all books. I’ve wanted to </a:t>
            </a:r>
            <a:r>
              <a:rPr lang="en-AU" sz="2200" i="1" dirty="0" smtClean="0"/>
              <a:t>			judge </a:t>
            </a:r>
            <a:r>
              <a:rPr lang="en-AU" sz="2200" i="1" dirty="0"/>
              <a:t>the CBCA awards ever since I began to </a:t>
            </a:r>
            <a:r>
              <a:rPr lang="en-AU" sz="2200" i="1" dirty="0" smtClean="0"/>
              <a:t>			understand </a:t>
            </a:r>
            <a:r>
              <a:rPr lang="en-AU" sz="2200" i="1" dirty="0"/>
              <a:t>the CBCA and its role. The idea of </a:t>
            </a:r>
            <a:r>
              <a:rPr lang="en-AU" sz="2200" i="1" dirty="0" smtClean="0"/>
              <a:t>			reading </a:t>
            </a:r>
            <a:r>
              <a:rPr lang="en-AU" sz="2200" i="1" dirty="0"/>
              <a:t>hundreds of books, assessing them </a:t>
            </a:r>
            <a:r>
              <a:rPr lang="en-AU" sz="2200" i="1" dirty="0" smtClean="0"/>
              <a:t>			and </a:t>
            </a:r>
            <a:r>
              <a:rPr lang="en-AU" sz="2200" i="1" dirty="0"/>
              <a:t>talking about them with like-minded people is exciting</a:t>
            </a:r>
            <a:r>
              <a:rPr lang="en-AU" sz="2200" dirty="0"/>
              <a:t>.</a:t>
            </a:r>
            <a:r>
              <a:rPr lang="en-AU" sz="2200" dirty="0" smtClean="0"/>
              <a:t> </a:t>
            </a:r>
          </a:p>
          <a:p>
            <a:pPr marL="0" indent="0" algn="ctr">
              <a:buNone/>
            </a:pPr>
            <a:r>
              <a:rPr lang="en-AU" sz="2200" dirty="0" smtClean="0"/>
              <a:t>		</a:t>
            </a:r>
            <a:r>
              <a:rPr lang="en-AU" sz="1400" dirty="0" smtClean="0"/>
              <a:t>http</a:t>
            </a:r>
            <a:r>
              <a:rPr lang="en-AU" sz="1400" dirty="0"/>
              <a:t>://readingtime.com.au/judges-views</a:t>
            </a:r>
            <a:r>
              <a:rPr lang="en-AU" sz="1200" dirty="0"/>
              <a:t>/</a:t>
            </a:r>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pic>
        <p:nvPicPr>
          <p:cNvPr id="1126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24" t="6629" r="10779" b="9391"/>
          <a:stretch/>
        </p:blipFill>
        <p:spPr bwMode="auto">
          <a:xfrm>
            <a:off x="1115616" y="2276872"/>
            <a:ext cx="2095130" cy="3533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873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normAutofit/>
          </a:bodyPr>
          <a:lstStyle/>
          <a:p>
            <a:pPr algn="l"/>
            <a:r>
              <a:rPr lang="en-AU" sz="1200" b="1" dirty="0">
                <a:solidFill>
                  <a:srgbClr val="0070C0"/>
                </a:solidFill>
              </a:rPr>
              <a:t> </a:t>
            </a:r>
            <a:r>
              <a:rPr lang="en-AU" sz="1200" b="1" dirty="0" smtClean="0">
                <a:solidFill>
                  <a:srgbClr val="0070C0"/>
                </a:solidFill>
              </a:rPr>
              <a:t>                                        CBCA </a:t>
            </a:r>
            <a:r>
              <a:rPr lang="en-AU" sz="1200" b="1" dirty="0">
                <a:solidFill>
                  <a:srgbClr val="0070C0"/>
                </a:solidFill>
              </a:rPr>
              <a:t>and more – Supporting your connection to story</a:t>
            </a:r>
            <a:endParaRPr lang="en-AU" sz="1200" dirty="0"/>
          </a:p>
        </p:txBody>
      </p:sp>
      <p:pic>
        <p:nvPicPr>
          <p:cNvPr id="4" name="Picture 3"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4177" y="407676"/>
            <a:ext cx="1368152" cy="613539"/>
          </a:xfrm>
          <a:prstGeom prst="rect">
            <a:avLst/>
          </a:prstGeom>
          <a:noFill/>
          <a:ln>
            <a:noFill/>
          </a:ln>
        </p:spPr>
      </p:pic>
      <p:sp>
        <p:nvSpPr>
          <p:cNvPr id="6" name="Content Placeholder 5"/>
          <p:cNvSpPr>
            <a:spLocks noGrp="1"/>
          </p:cNvSpPr>
          <p:nvPr>
            <p:ph idx="1"/>
          </p:nvPr>
        </p:nvSpPr>
        <p:spPr>
          <a:xfrm>
            <a:off x="467544" y="1628800"/>
            <a:ext cx="8229600" cy="4525963"/>
          </a:xfrm>
        </p:spPr>
        <p:txBody>
          <a:bodyPr>
            <a:normAutofit/>
          </a:bodyPr>
          <a:lstStyle/>
          <a:p>
            <a:pPr marL="0" indent="0" algn="ctr">
              <a:buNone/>
            </a:pPr>
            <a:r>
              <a:rPr lang="en-AU" b="1" dirty="0" smtClean="0">
                <a:solidFill>
                  <a:schemeClr val="tx2"/>
                </a:solidFill>
              </a:rPr>
              <a:t>Book of the Year categories</a:t>
            </a:r>
          </a:p>
          <a:p>
            <a:pPr marL="0" indent="0" algn="ctr">
              <a:buNone/>
            </a:pPr>
            <a:endParaRPr lang="en-AU" sz="2000" b="1" dirty="0" smtClean="0">
              <a:solidFill>
                <a:srgbClr val="0070C0"/>
              </a:solidFill>
            </a:endParaRPr>
          </a:p>
          <a:p>
            <a:pPr marL="0" indent="0">
              <a:buNone/>
            </a:pPr>
            <a:r>
              <a:rPr lang="en-AU" dirty="0" smtClean="0"/>
              <a:t>- </a:t>
            </a:r>
            <a:r>
              <a:rPr lang="en-AU" b="1" dirty="0" smtClean="0"/>
              <a:t>Book of the Year: Older readers</a:t>
            </a:r>
          </a:p>
          <a:p>
            <a:pPr marL="0" indent="0">
              <a:buNone/>
            </a:pPr>
            <a:r>
              <a:rPr lang="en-AU" b="1" dirty="0" smtClean="0"/>
              <a:t>- Book </a:t>
            </a:r>
            <a:r>
              <a:rPr lang="en-AU" b="1" dirty="0"/>
              <a:t>of the </a:t>
            </a:r>
            <a:r>
              <a:rPr lang="en-AU" b="1" dirty="0" smtClean="0"/>
              <a:t>Year</a:t>
            </a:r>
            <a:r>
              <a:rPr lang="en-AU" b="1" dirty="0"/>
              <a:t>: </a:t>
            </a:r>
            <a:r>
              <a:rPr lang="en-AU" b="1" dirty="0" smtClean="0"/>
              <a:t>Younger readers</a:t>
            </a:r>
          </a:p>
          <a:p>
            <a:pPr marL="0" indent="0">
              <a:buNone/>
            </a:pPr>
            <a:r>
              <a:rPr lang="en-AU" b="1" dirty="0" smtClean="0"/>
              <a:t>- Book </a:t>
            </a:r>
            <a:r>
              <a:rPr lang="en-AU" b="1" dirty="0"/>
              <a:t>of the </a:t>
            </a:r>
            <a:r>
              <a:rPr lang="en-AU" b="1" dirty="0" smtClean="0"/>
              <a:t>Year: Early childhood</a:t>
            </a:r>
          </a:p>
          <a:p>
            <a:pPr marL="0" indent="0">
              <a:buNone/>
            </a:pPr>
            <a:r>
              <a:rPr lang="en-AU" b="1" dirty="0" smtClean="0"/>
              <a:t>- Picture Book </a:t>
            </a:r>
            <a:r>
              <a:rPr lang="en-AU" b="1" dirty="0"/>
              <a:t>of the </a:t>
            </a:r>
            <a:r>
              <a:rPr lang="en-AU" b="1" dirty="0" smtClean="0"/>
              <a:t>Year</a:t>
            </a:r>
          </a:p>
          <a:p>
            <a:pPr marL="0" indent="0">
              <a:buNone/>
            </a:pPr>
            <a:r>
              <a:rPr lang="en-AU" b="1" dirty="0"/>
              <a:t>- </a:t>
            </a:r>
            <a:r>
              <a:rPr lang="en-AU" b="1" dirty="0" smtClean="0"/>
              <a:t>Eve </a:t>
            </a:r>
            <a:r>
              <a:rPr lang="en-AU" b="1" dirty="0" err="1" smtClean="0"/>
              <a:t>Pownall</a:t>
            </a:r>
            <a:r>
              <a:rPr lang="en-AU" b="1" dirty="0" smtClean="0"/>
              <a:t> Award for Information Books</a:t>
            </a:r>
          </a:p>
          <a:p>
            <a:pPr marL="0" indent="0">
              <a:buNone/>
            </a:pPr>
            <a:endParaRPr lang="en-AU" b="1" dirty="0"/>
          </a:p>
        </p:txBody>
      </p:sp>
      <p:pic>
        <p:nvPicPr>
          <p:cNvPr id="5" name="Picture 4" descr="C:\Users\Jackie\Downloads\image.png"/>
          <p:cNvPicPr/>
          <p:nvPr/>
        </p:nvPicPr>
        <p:blipFill>
          <a:blip r:embed="rId3">
            <a:extLst>
              <a:ext uri="{28A0092B-C50C-407E-A947-70E740481C1C}">
                <a14:useLocalDpi xmlns:a14="http://schemas.microsoft.com/office/drawing/2010/main" val="0"/>
              </a:ext>
            </a:extLst>
          </a:blip>
          <a:srcRect/>
          <a:stretch>
            <a:fillRect/>
          </a:stretch>
        </p:blipFill>
        <p:spPr bwMode="auto">
          <a:xfrm>
            <a:off x="587240" y="407676"/>
            <a:ext cx="1368152" cy="613539"/>
          </a:xfrm>
          <a:prstGeom prst="rect">
            <a:avLst/>
          </a:prstGeom>
          <a:noFill/>
          <a:ln>
            <a:noFill/>
          </a:ln>
        </p:spPr>
      </p:pic>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73" t="18307" r="11961" b="17891"/>
          <a:stretch/>
        </p:blipFill>
        <p:spPr bwMode="auto">
          <a:xfrm>
            <a:off x="1268253" y="1580225"/>
            <a:ext cx="877081" cy="83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73" t="18307" r="11961" b="17891"/>
          <a:stretch/>
        </p:blipFill>
        <p:spPr bwMode="auto">
          <a:xfrm>
            <a:off x="7020272" y="1597236"/>
            <a:ext cx="877081" cy="834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120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3224</TotalTime>
  <Words>2055</Words>
  <Application>Microsoft Office PowerPoint</Application>
  <PresentationFormat>On-screen Show (4:3)</PresentationFormat>
  <Paragraphs>630</Paragraphs>
  <Slides>44</Slides>
  <Notes>20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      </vt:lpstr>
      <vt:lpstr>                                                                    CBCA and more – Supporting your connection to story  - Jackie Hawkes and Honor White – August 2015 </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 </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and more – Supporting your connection to story</vt:lpstr>
      <vt:lpstr>                CBCA NSW :: Engaging the community with literature for young Australians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dc:creator>
  <cp:lastModifiedBy>Jackie</cp:lastModifiedBy>
  <cp:revision>239</cp:revision>
  <cp:lastPrinted>2015-08-09T11:11:16Z</cp:lastPrinted>
  <dcterms:created xsi:type="dcterms:W3CDTF">2013-06-02T05:59:52Z</dcterms:created>
  <dcterms:modified xsi:type="dcterms:W3CDTF">2015-08-09T11:32:21Z</dcterms:modified>
</cp:coreProperties>
</file>